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ink/ink1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871" r:id="rId1"/>
  </p:sldMasterIdLst>
  <p:notesMasterIdLst>
    <p:notesMasterId r:id="rId30"/>
  </p:notesMasterIdLst>
  <p:handoutMasterIdLst>
    <p:handoutMasterId r:id="rId31"/>
  </p:handoutMasterIdLst>
  <p:sldIdLst>
    <p:sldId id="1224" r:id="rId2"/>
    <p:sldId id="1186" r:id="rId3"/>
    <p:sldId id="1187" r:id="rId4"/>
    <p:sldId id="1188" r:id="rId5"/>
    <p:sldId id="1194" r:id="rId6"/>
    <p:sldId id="1199" r:id="rId7"/>
    <p:sldId id="1200" r:id="rId8"/>
    <p:sldId id="1201" r:id="rId9"/>
    <p:sldId id="1202" r:id="rId10"/>
    <p:sldId id="1203" r:id="rId11"/>
    <p:sldId id="1204" r:id="rId12"/>
    <p:sldId id="1205" r:id="rId13"/>
    <p:sldId id="1206" r:id="rId14"/>
    <p:sldId id="1208" r:id="rId15"/>
    <p:sldId id="1222" r:id="rId16"/>
    <p:sldId id="1207" r:id="rId17"/>
    <p:sldId id="1209" r:id="rId18"/>
    <p:sldId id="1210" r:id="rId19"/>
    <p:sldId id="1223" r:id="rId20"/>
    <p:sldId id="1212" r:id="rId21"/>
    <p:sldId id="1213" r:id="rId22"/>
    <p:sldId id="1214" r:id="rId23"/>
    <p:sldId id="1216" r:id="rId24"/>
    <p:sldId id="1229" r:id="rId25"/>
    <p:sldId id="1227" r:id="rId26"/>
    <p:sldId id="1228" r:id="rId27"/>
    <p:sldId id="1230" r:id="rId28"/>
    <p:sldId id="1231" r:id="rId29"/>
  </p:sldIdLst>
  <p:sldSz cx="12188825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BD20AE-4BB1-7E46-9C4F-8A3893ECC1F4}">
          <p14:sldIdLst>
            <p14:sldId id="1224"/>
            <p14:sldId id="1186"/>
            <p14:sldId id="1187"/>
            <p14:sldId id="1188"/>
            <p14:sldId id="1194"/>
            <p14:sldId id="1199"/>
            <p14:sldId id="1200"/>
            <p14:sldId id="1201"/>
            <p14:sldId id="1202"/>
            <p14:sldId id="1203"/>
            <p14:sldId id="1204"/>
            <p14:sldId id="1205"/>
            <p14:sldId id="1206"/>
            <p14:sldId id="1208"/>
            <p14:sldId id="1222"/>
            <p14:sldId id="1207"/>
            <p14:sldId id="1209"/>
            <p14:sldId id="1210"/>
            <p14:sldId id="1223"/>
            <p14:sldId id="1212"/>
            <p14:sldId id="1213"/>
            <p14:sldId id="1214"/>
            <p14:sldId id="1216"/>
            <p14:sldId id="1229"/>
            <p14:sldId id="1227"/>
            <p14:sldId id="1228"/>
            <p14:sldId id="1230"/>
            <p14:sldId id="12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6A1E3"/>
    <a:srgbClr val="DCEBF9"/>
    <a:srgbClr val="B3B3B3"/>
    <a:srgbClr val="BFBFBF"/>
    <a:srgbClr val="B2B2B2"/>
    <a:srgbClr val="D0D0D0"/>
    <a:srgbClr val="C4C4C4"/>
    <a:srgbClr val="C7C7C7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9631B5-78F2-41C9-869B-9F39066F8104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61" autoAdjust="0"/>
    <p:restoredTop sz="82642" autoAdjust="0"/>
  </p:normalViewPr>
  <p:slideViewPr>
    <p:cSldViewPr snapToGrid="0" snapToObjects="1">
      <p:cViewPr varScale="1">
        <p:scale>
          <a:sx n="71" d="100"/>
          <a:sy n="71" d="100"/>
        </p:scale>
        <p:origin x="1253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0648"/>
    </p:cViewPr>
  </p:sorterViewPr>
  <p:notesViewPr>
    <p:cSldViewPr snapToGrid="0" snapToObjects="1" showGuides="1">
      <p:cViewPr varScale="1">
        <p:scale>
          <a:sx n="123" d="100"/>
          <a:sy n="123" d="100"/>
        </p:scale>
        <p:origin x="3544" y="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3/16/2020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450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8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21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Structures are internally implemented either with an Array or a List.</a:t>
            </a:r>
          </a:p>
          <a:p>
            <a:endParaRPr lang="en-US" dirty="0"/>
          </a:p>
          <a:p>
            <a:r>
              <a:rPr lang="en-US" dirty="0"/>
              <a:t>Array:</a:t>
            </a:r>
          </a:p>
          <a:p>
            <a:pPr fontAlgn="base"/>
            <a:r>
              <a:rPr lang="en-US" dirty="0"/>
              <a:t>Fast Access - O(1)</a:t>
            </a:r>
          </a:p>
          <a:p>
            <a:pPr fontAlgn="base"/>
            <a:r>
              <a:rPr lang="en-US" dirty="0"/>
              <a:t>Slow Resize - O(n)</a:t>
            </a:r>
          </a:p>
          <a:p>
            <a:endParaRPr lang="en-GB" dirty="0"/>
          </a:p>
          <a:p>
            <a:r>
              <a:rPr lang="en-GB" dirty="0" err="1"/>
              <a:t>Llist</a:t>
            </a:r>
            <a:r>
              <a:rPr lang="en-GB" dirty="0"/>
              <a:t>:</a:t>
            </a:r>
          </a:p>
          <a:p>
            <a:r>
              <a:rPr lang="en-GB" dirty="0"/>
              <a:t>Variable size</a:t>
            </a:r>
          </a:p>
          <a:p>
            <a:r>
              <a:rPr lang="en-GB" dirty="0"/>
              <a:t>Slow access to middle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01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11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Main Memory faster than Cache?</a:t>
            </a:r>
          </a:p>
          <a:p>
            <a:r>
              <a:rPr lang="en-US" dirty="0"/>
              <a:t>Why don’t we make everything a Cache?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5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4363" y="1679667"/>
            <a:ext cx="6400800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08812" y="2956717"/>
            <a:ext cx="4570379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3212" y="4231638"/>
            <a:ext cx="3657600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3212" y="4866638"/>
            <a:ext cx="3657600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3212" y="5655332"/>
            <a:ext cx="3657600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392865"/>
            <a:ext cx="1424385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220913" y="6453433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</a:t>
            </a:r>
            <a:r>
              <a:rPr lang="bg-BG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2020</a:t>
            </a:r>
            <a:r>
              <a:rPr lang="en-US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59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Blu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4413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9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70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0" y="1806122"/>
            <a:ext cx="5637213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1613" y="1806122"/>
            <a:ext cx="5637212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1213" y="1600200"/>
            <a:ext cx="82296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2894013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1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4813" y="1600200"/>
            <a:ext cx="2894012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7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504" y="1600200"/>
            <a:ext cx="3346704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9676" y="1600200"/>
            <a:ext cx="3346704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1" y="1600200"/>
            <a:ext cx="3346704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792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0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2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598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24181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rot="16200000">
            <a:off x="8594080" y="298526"/>
            <a:ext cx="3893271" cy="3296220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5019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92216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bg-BG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889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987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7705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7588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5646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 userDrawn="1"/>
        </p:nvSpPr>
        <p:spPr bwMode="gray">
          <a:xfrm>
            <a:off x="4846201" y="-27162"/>
            <a:ext cx="7374601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5686" y="-22208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6889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28091" y="-22208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699295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699295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699295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699295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699295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699295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2605" y="942851"/>
            <a:ext cx="2377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4982" y="944040"/>
            <a:ext cx="547018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5177" y="3853560"/>
            <a:ext cx="546823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3794" y="394645"/>
            <a:ext cx="548206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2605" y="944040"/>
            <a:ext cx="549395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2605" y="1913743"/>
            <a:ext cx="549395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3891" y="3304165"/>
            <a:ext cx="548109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2606" y="3853560"/>
            <a:ext cx="549394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2606" y="4823069"/>
            <a:ext cx="549394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2605" y="6217163"/>
            <a:ext cx="549395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095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6200" y="1906998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620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4361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4360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4360" y="-22208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5686" y="-22208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6889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28091" y="-22208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699295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699295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699295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699295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699295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699295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2605" y="942851"/>
            <a:ext cx="2377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4982" y="944040"/>
            <a:ext cx="550193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5177" y="3853560"/>
            <a:ext cx="549998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3794" y="391470"/>
            <a:ext cx="551381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2605" y="944040"/>
            <a:ext cx="552570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2605" y="2332376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3891" y="3300990"/>
            <a:ext cx="551284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2606" y="3853560"/>
            <a:ext cx="552569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2606" y="4823069"/>
            <a:ext cx="552569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2605" y="6213988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095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6200" y="1906998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620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4361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4360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4360" y="-22208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5686" y="-22209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6889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28091" y="-22209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699297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699297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69929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699296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699296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69929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699296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699296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699296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699296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2605" y="942852"/>
            <a:ext cx="2377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4982" y="944040"/>
            <a:ext cx="550193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5177" y="3853560"/>
            <a:ext cx="549998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3794" y="391470"/>
            <a:ext cx="551381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2605" y="944040"/>
            <a:ext cx="552570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2605" y="1913743"/>
            <a:ext cx="552570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3891" y="3300990"/>
            <a:ext cx="551284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2606" y="3853560"/>
            <a:ext cx="552569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2606" y="4823069"/>
            <a:ext cx="552569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2605" y="6213988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0951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6200" y="1906999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6201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4360" y="2882358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4360" y="288235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4361" y="191374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4360" y="-27162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4361" y="-22206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3" y="-27163"/>
            <a:ext cx="4853096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dirty="0">
                <a:latin typeface="+mj-l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 userDrawn="1"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6" y="2628217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490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 userDrawn="1"/>
        </p:nvSpPr>
        <p:spPr bwMode="gray">
          <a:xfrm>
            <a:off x="4852551" y="1935282"/>
            <a:ext cx="7342623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5645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5645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48955" y="1942027"/>
            <a:ext cx="546219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2550" y="1935282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5645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5645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48956" y="3880558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1527" y="3881844"/>
            <a:ext cx="544918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48955" y="2365740"/>
            <a:ext cx="547490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0241" y="3334354"/>
            <a:ext cx="546204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48956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48956" y="3881844"/>
            <a:ext cx="547489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48955" y="1942027"/>
            <a:ext cx="546219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2550" y="1935282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5647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5646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5646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5646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48956" y="3880558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1527" y="3881844"/>
            <a:ext cx="544918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48955" y="2365740"/>
            <a:ext cx="547490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0241" y="3334354"/>
            <a:ext cx="546204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48956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48956" y="3881844"/>
            <a:ext cx="547489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 userDrawn="1"/>
        </p:nvSpPr>
        <p:spPr bwMode="gray">
          <a:xfrm rot="10800000" flipH="1">
            <a:off x="11648956" y="3880557"/>
            <a:ext cx="2571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 userDrawn="1"/>
        </p:nvSpPr>
        <p:spPr bwMode="gray">
          <a:xfrm rot="10800000" flipH="1">
            <a:off x="11651526" y="3881843"/>
            <a:ext cx="543648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 userDrawn="1"/>
        </p:nvSpPr>
        <p:spPr bwMode="gray">
          <a:xfrm rot="10800000" flipH="1">
            <a:off x="11648954" y="1942027"/>
            <a:ext cx="546220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 userDrawn="1"/>
        </p:nvSpPr>
        <p:spPr bwMode="gray">
          <a:xfrm rot="10800000" flipH="1">
            <a:off x="11650240" y="3335623"/>
            <a:ext cx="544934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 userDrawn="1"/>
        </p:nvSpPr>
        <p:spPr bwMode="gray">
          <a:xfrm rot="10800000" flipH="1">
            <a:off x="11648956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 userDrawn="1"/>
        </p:nvSpPr>
        <p:spPr bwMode="gray">
          <a:xfrm rot="10800000" flipH="1">
            <a:off x="11648956" y="3881843"/>
            <a:ext cx="546219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2550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7" y="1942027"/>
            <a:ext cx="4849643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086" y="2633056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 userDrawn="1"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418022" y="1515533"/>
            <a:ext cx="3735912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800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 userDrawn="1"/>
        </p:nvSpPr>
        <p:spPr bwMode="gray">
          <a:xfrm>
            <a:off x="4846201" y="-27162"/>
            <a:ext cx="7374601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 userDrawn="1"/>
        </p:nvGrpSpPr>
        <p:grpSpPr bwMode="gray">
          <a:xfrm>
            <a:off x="4846200" y="-27163"/>
            <a:ext cx="1939364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 userDrawn="1"/>
        </p:nvGrpSpPr>
        <p:grpSpPr bwMode="gray">
          <a:xfrm>
            <a:off x="-3443" y="-27163"/>
            <a:ext cx="4853096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dirty="0">
                <a:latin typeface="+mj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 userDrawn="1"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5688" y="0"/>
            <a:ext cx="5403138" cy="67659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6" y="2625191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917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 userDrawn="1"/>
        </p:nvSpPr>
        <p:spPr bwMode="hidden">
          <a:xfrm>
            <a:off x="5193" y="0"/>
            <a:ext cx="4329112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white">
          <a:xfrm>
            <a:off x="5849846" y="2509012"/>
            <a:ext cx="45719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2667000"/>
            <a:ext cx="5351463" cy="1016000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221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283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flipH="1" flipV="1">
            <a:off x="4129912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41" y="3728720"/>
            <a:ext cx="6427328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 dirty="0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5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11673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484060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2"/>
          <a:stretch/>
        </p:blipFill>
        <p:spPr bwMode="ltGray">
          <a:xfrm>
            <a:off x="4238571" y="0"/>
            <a:ext cx="7949373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bg-BG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965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</a:rPr>
              <a:t>Click here to download the font: </a:t>
            </a:r>
            <a:r>
              <a:rPr lang="en-US" sz="1800" dirty="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 dirty="0">
                <a:solidFill>
                  <a:schemeClr val="bg1"/>
                </a:solidFill>
              </a:rPr>
              <a:t> 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620895" y="2249109"/>
            <a:ext cx="5115292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3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289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324753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378" y="3450868"/>
            <a:ext cx="596123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4768725"/>
            <a:ext cx="6863048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 userDrawn="1"/>
        </p:nvGrpSpPr>
        <p:grpSpPr bwMode="white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947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55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1601" y="5726367"/>
            <a:ext cx="4126506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3600" y="3886200"/>
            <a:ext cx="4364038" cy="1670050"/>
          </a:xfrm>
        </p:spPr>
        <p:txBody>
          <a:bodyPr anchor="b"/>
          <a:lstStyle>
            <a:lvl1pPr marL="228600" indent="-228600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</a:t>
            </a: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20405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bg-BG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04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59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Green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 userDrawn="1"/>
        </p:nvGrpSpPr>
        <p:grpSpPr bwMode="white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4413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457200" indent="-173038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00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68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  <p:sldLayoutId id="2147483886" r:id="rId15"/>
    <p:sldLayoutId id="2147483887" r:id="rId16"/>
    <p:sldLayoutId id="2147483888" r:id="rId17"/>
    <p:sldLayoutId id="2147483889" r:id="rId18"/>
    <p:sldLayoutId id="2147483890" r:id="rId19"/>
    <p:sldLayoutId id="2147483891" r:id="rId20"/>
    <p:sldLayoutId id="2147483892" r:id="rId21"/>
    <p:sldLayoutId id="2147483893" r:id="rId22"/>
    <p:sldLayoutId id="2147483894" r:id="rId23"/>
    <p:sldLayoutId id="2147483895" r:id="rId24"/>
    <p:sldLayoutId id="2147483896" r:id="rId25"/>
    <p:sldLayoutId id="2147483897" r:id="rId26"/>
    <p:sldLayoutId id="2147483898" r:id="rId27"/>
    <p:sldLayoutId id="2147483899" r:id="rId28"/>
    <p:sldLayoutId id="2147483900" r:id="rId29"/>
    <p:sldLayoutId id="2147483901" r:id="rId30"/>
    <p:sldLayoutId id="2147483902" r:id="rId31"/>
    <p:sldLayoutId id="2147483903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lekov@vmwar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verbyte.com.au/misc/Lesson3/CacheFun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baptiste-wicht.com/posts/2012/12/cpp-benchmark-vector-list-deque.html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85B2F-7B64-3948-8FB0-8335A4F34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  <a:br>
              <a:rPr lang="en-US" dirty="0"/>
            </a:br>
            <a:r>
              <a:rPr lang="en-US" dirty="0"/>
              <a:t>List, Stack, Queue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ACD240-7AE2-744A-B6BF-720DC99988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23212" y="4231638"/>
            <a:ext cx="3657600" cy="355601"/>
          </a:xfrm>
        </p:spPr>
        <p:txBody>
          <a:bodyPr/>
          <a:lstStyle/>
          <a:p>
            <a:r>
              <a:rPr lang="en-US" dirty="0"/>
              <a:t>Georgi Lekov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54A34-881F-3848-A7D6-DD5136519A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23212" y="4638039"/>
            <a:ext cx="3657600" cy="355601"/>
          </a:xfrm>
        </p:spPr>
        <p:txBody>
          <a:bodyPr/>
          <a:lstStyle/>
          <a:p>
            <a:r>
              <a:rPr lang="en-US" dirty="0"/>
              <a:t>Software Engineer</a:t>
            </a:r>
          </a:p>
          <a:p>
            <a:r>
              <a:rPr lang="en-US" sz="1400" dirty="0">
                <a:hlinkClick r:id="rId3"/>
              </a:rPr>
              <a:t>glekov@vmware.com</a:t>
            </a:r>
            <a:endParaRPr lang="en-US" sz="1400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39AB90FD-A003-D844-BF22-1EA4985EDF7D}"/>
              </a:ext>
            </a:extLst>
          </p:cNvPr>
          <p:cNvSpPr txBox="1">
            <a:spLocks/>
          </p:cNvSpPr>
          <p:nvPr/>
        </p:nvSpPr>
        <p:spPr>
          <a:xfrm>
            <a:off x="7927563" y="6239343"/>
            <a:ext cx="3657600" cy="3556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Talent boost</a:t>
            </a:r>
            <a:br>
              <a:rPr lang="is-IS" dirty="0"/>
            </a:br>
            <a:r>
              <a:rPr lang="is-IS" dirty="0"/>
              <a:t>Spring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6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4BC302-560A-9A44-AEC9-12A19E2E4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element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A5C267-E052-9640-8169-49C4C237B509}"/>
              </a:ext>
            </a:extLst>
          </p:cNvPr>
          <p:cNvSpPr/>
          <p:nvPr/>
        </p:nvSpPr>
        <p:spPr>
          <a:xfrm>
            <a:off x="822775" y="1170823"/>
            <a:ext cx="1949824" cy="1062318"/>
          </a:xfrm>
          <a:prstGeom prst="roundRect">
            <a:avLst/>
          </a:prstGeom>
          <a:solidFill>
            <a:srgbClr val="DCEBF9"/>
          </a:solidFill>
          <a:ln w="28575">
            <a:solidFill>
              <a:srgbClr val="56A1E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2604A3-4A47-784A-9F99-9F364381E906}"/>
              </a:ext>
            </a:extLst>
          </p:cNvPr>
          <p:cNvCxnSpPr>
            <a:cxnSpLocks/>
          </p:cNvCxnSpPr>
          <p:nvPr/>
        </p:nvCxnSpPr>
        <p:spPr bwMode="gray">
          <a:xfrm>
            <a:off x="2033969" y="1170823"/>
            <a:ext cx="0" cy="1062318"/>
          </a:xfrm>
          <a:prstGeom prst="line">
            <a:avLst/>
          </a:prstGeom>
          <a:ln w="25400">
            <a:solidFill>
              <a:srgbClr val="56A1E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CB0919D-AFEA-0948-8EED-BE03BB4BD044}"/>
              </a:ext>
            </a:extLst>
          </p:cNvPr>
          <p:cNvSpPr txBox="1"/>
          <p:nvPr/>
        </p:nvSpPr>
        <p:spPr>
          <a:xfrm>
            <a:off x="579809" y="1424983"/>
            <a:ext cx="1738016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1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69B7F5D-7B17-7544-8F62-658F2DF9FBB2}"/>
              </a:ext>
            </a:extLst>
          </p:cNvPr>
          <p:cNvSpPr/>
          <p:nvPr/>
        </p:nvSpPr>
        <p:spPr>
          <a:xfrm>
            <a:off x="2321080" y="1599713"/>
            <a:ext cx="164408" cy="20453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AFBB69D-3259-544F-9C66-20DBB813ED05}"/>
              </a:ext>
            </a:extLst>
          </p:cNvPr>
          <p:cNvSpPr/>
          <p:nvPr/>
        </p:nvSpPr>
        <p:spPr>
          <a:xfrm>
            <a:off x="2378096" y="1613939"/>
            <a:ext cx="763818" cy="17608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7BAEFED-B079-4D4A-8522-B5BE24447C16}"/>
              </a:ext>
            </a:extLst>
          </p:cNvPr>
          <p:cNvSpPr/>
          <p:nvPr/>
        </p:nvSpPr>
        <p:spPr>
          <a:xfrm>
            <a:off x="3141914" y="1176274"/>
            <a:ext cx="1949824" cy="1062318"/>
          </a:xfrm>
          <a:prstGeom prst="roundRect">
            <a:avLst/>
          </a:prstGeom>
          <a:solidFill>
            <a:srgbClr val="DCEBF9"/>
          </a:solidFill>
          <a:ln w="28575">
            <a:solidFill>
              <a:srgbClr val="56A1E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23E8D9-A94C-FF49-B74C-5C6A5E0FC5EB}"/>
              </a:ext>
            </a:extLst>
          </p:cNvPr>
          <p:cNvCxnSpPr>
            <a:cxnSpLocks/>
          </p:cNvCxnSpPr>
          <p:nvPr/>
        </p:nvCxnSpPr>
        <p:spPr bwMode="gray">
          <a:xfrm>
            <a:off x="4353108" y="1176274"/>
            <a:ext cx="0" cy="1062318"/>
          </a:xfrm>
          <a:prstGeom prst="line">
            <a:avLst/>
          </a:prstGeom>
          <a:ln w="25400">
            <a:solidFill>
              <a:srgbClr val="56A1E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22230A6-2EC5-FB46-969D-7093061ACFB3}"/>
              </a:ext>
            </a:extLst>
          </p:cNvPr>
          <p:cNvSpPr txBox="1"/>
          <p:nvPr/>
        </p:nvSpPr>
        <p:spPr>
          <a:xfrm>
            <a:off x="2885501" y="1430434"/>
            <a:ext cx="1738016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2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7CF9FD-89AA-3648-9E09-F568D812C0EB}"/>
              </a:ext>
            </a:extLst>
          </p:cNvPr>
          <p:cNvSpPr/>
          <p:nvPr/>
        </p:nvSpPr>
        <p:spPr>
          <a:xfrm>
            <a:off x="4640219" y="1605164"/>
            <a:ext cx="164408" cy="20453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A1A562C-4C30-8E42-BDA2-BE11C7FCF514}"/>
              </a:ext>
            </a:extLst>
          </p:cNvPr>
          <p:cNvSpPr/>
          <p:nvPr/>
        </p:nvSpPr>
        <p:spPr>
          <a:xfrm>
            <a:off x="4697235" y="1619390"/>
            <a:ext cx="763818" cy="17608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E92EF790-FB7C-C243-BC74-606D354AB31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2700365"/>
            <a:ext cx="10972800" cy="3471836"/>
          </a:xfrm>
        </p:spPr>
        <p:txBody>
          <a:bodyPr/>
          <a:lstStyle/>
          <a:p>
            <a:r>
              <a:rPr lang="en-US" dirty="0"/>
              <a:t>Add 3</a:t>
            </a:r>
          </a:p>
          <a:p>
            <a:pPr lvl="1"/>
            <a:r>
              <a:rPr lang="en-US" dirty="0"/>
              <a:t>Node </a:t>
            </a:r>
            <a:r>
              <a:rPr lang="en-US" dirty="0" err="1"/>
              <a:t>newNode</a:t>
            </a:r>
            <a:r>
              <a:rPr lang="en-US" dirty="0"/>
              <a:t> = new Node(3);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tail.next</a:t>
            </a:r>
            <a:r>
              <a:rPr lang="en-US" dirty="0"/>
              <a:t> = </a:t>
            </a:r>
            <a:r>
              <a:rPr lang="en-US" dirty="0" err="1"/>
              <a:t>newNode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tail = </a:t>
            </a:r>
            <a:r>
              <a:rPr lang="en-US" dirty="0" err="1"/>
              <a:t>newNode</a:t>
            </a:r>
            <a:r>
              <a:rPr lang="en-US" dirty="0"/>
              <a:t>;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C5887763-81AE-7A46-8D1E-DF59312EAF28}"/>
              </a:ext>
            </a:extLst>
          </p:cNvPr>
          <p:cNvSpPr txBox="1">
            <a:spLocks/>
          </p:cNvSpPr>
          <p:nvPr/>
        </p:nvSpPr>
        <p:spPr>
          <a:xfrm>
            <a:off x="5606735" y="1512732"/>
            <a:ext cx="2737131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null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C06300D-454A-BD44-B908-D69251012535}"/>
              </a:ext>
            </a:extLst>
          </p:cNvPr>
          <p:cNvSpPr/>
          <p:nvPr/>
        </p:nvSpPr>
        <p:spPr>
          <a:xfrm>
            <a:off x="5334704" y="2681708"/>
            <a:ext cx="1949824" cy="1062318"/>
          </a:xfrm>
          <a:prstGeom prst="roundRect">
            <a:avLst/>
          </a:prstGeom>
          <a:solidFill>
            <a:srgbClr val="DCEBF9"/>
          </a:solidFill>
          <a:ln w="28575">
            <a:solidFill>
              <a:srgbClr val="56A1E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C82FFB-DDB7-F349-81A1-05D0961EEF95}"/>
              </a:ext>
            </a:extLst>
          </p:cNvPr>
          <p:cNvCxnSpPr>
            <a:cxnSpLocks/>
          </p:cNvCxnSpPr>
          <p:nvPr/>
        </p:nvCxnSpPr>
        <p:spPr bwMode="gray">
          <a:xfrm>
            <a:off x="6545898" y="2681708"/>
            <a:ext cx="0" cy="1062318"/>
          </a:xfrm>
          <a:prstGeom prst="line">
            <a:avLst/>
          </a:prstGeom>
          <a:ln w="25400">
            <a:solidFill>
              <a:srgbClr val="56A1E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E53475C-EABD-0A4B-8F55-71F8CABD5807}"/>
              </a:ext>
            </a:extLst>
          </p:cNvPr>
          <p:cNvSpPr txBox="1"/>
          <p:nvPr/>
        </p:nvSpPr>
        <p:spPr>
          <a:xfrm>
            <a:off x="5091738" y="2935868"/>
            <a:ext cx="1738016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3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171B25D-086B-B54F-8CB8-62B0892A363D}"/>
              </a:ext>
            </a:extLst>
          </p:cNvPr>
          <p:cNvSpPr/>
          <p:nvPr/>
        </p:nvSpPr>
        <p:spPr>
          <a:xfrm>
            <a:off x="6833009" y="3110598"/>
            <a:ext cx="164408" cy="20453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62C4B6A-80A2-5341-B558-7130C4BD4DA7}"/>
              </a:ext>
            </a:extLst>
          </p:cNvPr>
          <p:cNvSpPr/>
          <p:nvPr/>
        </p:nvSpPr>
        <p:spPr>
          <a:xfrm>
            <a:off x="6890025" y="3124824"/>
            <a:ext cx="763818" cy="17608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27A3DD7E-BE5E-2746-A4E8-386FDFD586AE}"/>
              </a:ext>
            </a:extLst>
          </p:cNvPr>
          <p:cNvSpPr txBox="1">
            <a:spLocks/>
          </p:cNvSpPr>
          <p:nvPr/>
        </p:nvSpPr>
        <p:spPr>
          <a:xfrm>
            <a:off x="7757093" y="3020842"/>
            <a:ext cx="2737131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null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B85702D-3F99-1345-B775-D2B5E76B27B3}"/>
              </a:ext>
            </a:extLst>
          </p:cNvPr>
          <p:cNvSpPr/>
          <p:nvPr/>
        </p:nvSpPr>
        <p:spPr>
          <a:xfrm>
            <a:off x="3980774" y="4415250"/>
            <a:ext cx="1949824" cy="1062318"/>
          </a:xfrm>
          <a:prstGeom prst="roundRect">
            <a:avLst/>
          </a:prstGeom>
          <a:solidFill>
            <a:srgbClr val="DCEBF9"/>
          </a:solidFill>
          <a:ln w="28575">
            <a:solidFill>
              <a:srgbClr val="56A1E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4D6612-ECE4-B44B-8BC2-893541535F7D}"/>
              </a:ext>
            </a:extLst>
          </p:cNvPr>
          <p:cNvCxnSpPr>
            <a:cxnSpLocks/>
          </p:cNvCxnSpPr>
          <p:nvPr/>
        </p:nvCxnSpPr>
        <p:spPr bwMode="gray">
          <a:xfrm>
            <a:off x="5191968" y="4415250"/>
            <a:ext cx="0" cy="1062318"/>
          </a:xfrm>
          <a:prstGeom prst="line">
            <a:avLst/>
          </a:prstGeom>
          <a:ln w="25400">
            <a:solidFill>
              <a:srgbClr val="56A1E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825FD67-1CAF-0C49-9FC2-706D360C4443}"/>
              </a:ext>
            </a:extLst>
          </p:cNvPr>
          <p:cNvSpPr txBox="1"/>
          <p:nvPr/>
        </p:nvSpPr>
        <p:spPr>
          <a:xfrm>
            <a:off x="3737808" y="4669410"/>
            <a:ext cx="1738016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1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CBEBFC2-3F37-4B42-A85D-8CA050A843A0}"/>
              </a:ext>
            </a:extLst>
          </p:cNvPr>
          <p:cNvSpPr/>
          <p:nvPr/>
        </p:nvSpPr>
        <p:spPr>
          <a:xfrm>
            <a:off x="5479079" y="4844140"/>
            <a:ext cx="164408" cy="20453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1CFD85FF-8C51-5E49-8647-B01D9D750AC1}"/>
              </a:ext>
            </a:extLst>
          </p:cNvPr>
          <p:cNvSpPr/>
          <p:nvPr/>
        </p:nvSpPr>
        <p:spPr>
          <a:xfrm>
            <a:off x="5536095" y="4858366"/>
            <a:ext cx="763818" cy="17608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6192EE5-4721-5D4F-AEB6-01E166D94FD7}"/>
              </a:ext>
            </a:extLst>
          </p:cNvPr>
          <p:cNvSpPr/>
          <p:nvPr/>
        </p:nvSpPr>
        <p:spPr>
          <a:xfrm>
            <a:off x="6299913" y="4420701"/>
            <a:ext cx="1949824" cy="1062318"/>
          </a:xfrm>
          <a:prstGeom prst="roundRect">
            <a:avLst/>
          </a:prstGeom>
          <a:solidFill>
            <a:srgbClr val="DCEBF9"/>
          </a:solidFill>
          <a:ln w="28575">
            <a:solidFill>
              <a:srgbClr val="56A1E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CD24D01-E907-E049-9D99-4800275823A9}"/>
              </a:ext>
            </a:extLst>
          </p:cNvPr>
          <p:cNvCxnSpPr>
            <a:cxnSpLocks/>
          </p:cNvCxnSpPr>
          <p:nvPr/>
        </p:nvCxnSpPr>
        <p:spPr bwMode="gray">
          <a:xfrm>
            <a:off x="7511107" y="4420701"/>
            <a:ext cx="0" cy="1062318"/>
          </a:xfrm>
          <a:prstGeom prst="line">
            <a:avLst/>
          </a:prstGeom>
          <a:ln w="25400">
            <a:solidFill>
              <a:srgbClr val="56A1E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4DBFEF4-12A8-5040-946D-876988249FF2}"/>
              </a:ext>
            </a:extLst>
          </p:cNvPr>
          <p:cNvSpPr txBox="1"/>
          <p:nvPr/>
        </p:nvSpPr>
        <p:spPr>
          <a:xfrm>
            <a:off x="6043500" y="4674861"/>
            <a:ext cx="1738016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2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0D3FC6E-D0CF-714C-B580-A5BD412F0BAA}"/>
              </a:ext>
            </a:extLst>
          </p:cNvPr>
          <p:cNvSpPr/>
          <p:nvPr/>
        </p:nvSpPr>
        <p:spPr>
          <a:xfrm>
            <a:off x="7798218" y="4849591"/>
            <a:ext cx="164408" cy="20453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EC862AB4-74F0-B74E-BA1E-CEDDF54B1C3C}"/>
              </a:ext>
            </a:extLst>
          </p:cNvPr>
          <p:cNvSpPr/>
          <p:nvPr/>
        </p:nvSpPr>
        <p:spPr>
          <a:xfrm>
            <a:off x="7855234" y="4863817"/>
            <a:ext cx="763818" cy="17608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5562BD0-E4F6-D24D-8BE3-E425FF990464}"/>
              </a:ext>
            </a:extLst>
          </p:cNvPr>
          <p:cNvSpPr/>
          <p:nvPr/>
        </p:nvSpPr>
        <p:spPr>
          <a:xfrm>
            <a:off x="8619052" y="4438658"/>
            <a:ext cx="1949824" cy="1062318"/>
          </a:xfrm>
          <a:prstGeom prst="roundRect">
            <a:avLst/>
          </a:prstGeom>
          <a:solidFill>
            <a:srgbClr val="DCEBF9"/>
          </a:solidFill>
          <a:ln w="28575">
            <a:solidFill>
              <a:srgbClr val="56A1E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E86DD53-C7E6-7545-B5EF-A5A4CEC46AEB}"/>
              </a:ext>
            </a:extLst>
          </p:cNvPr>
          <p:cNvCxnSpPr>
            <a:cxnSpLocks/>
          </p:cNvCxnSpPr>
          <p:nvPr/>
        </p:nvCxnSpPr>
        <p:spPr bwMode="gray">
          <a:xfrm>
            <a:off x="9830246" y="4438658"/>
            <a:ext cx="0" cy="1062318"/>
          </a:xfrm>
          <a:prstGeom prst="line">
            <a:avLst/>
          </a:prstGeom>
          <a:ln w="25400">
            <a:solidFill>
              <a:srgbClr val="56A1E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E6C0443-EB9E-C848-AB3D-F18C978587E2}"/>
              </a:ext>
            </a:extLst>
          </p:cNvPr>
          <p:cNvSpPr txBox="1"/>
          <p:nvPr/>
        </p:nvSpPr>
        <p:spPr>
          <a:xfrm>
            <a:off x="8376086" y="4692818"/>
            <a:ext cx="1738016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3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2E9E214-4F49-4945-8BCE-F227423CC75A}"/>
              </a:ext>
            </a:extLst>
          </p:cNvPr>
          <p:cNvSpPr/>
          <p:nvPr/>
        </p:nvSpPr>
        <p:spPr>
          <a:xfrm>
            <a:off x="10117357" y="4867548"/>
            <a:ext cx="164408" cy="20453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4F6B59CF-1BE7-E940-A63F-106DB0BCA5D0}"/>
              </a:ext>
            </a:extLst>
          </p:cNvPr>
          <p:cNvSpPr/>
          <p:nvPr/>
        </p:nvSpPr>
        <p:spPr>
          <a:xfrm>
            <a:off x="10174373" y="4881774"/>
            <a:ext cx="763818" cy="17608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Title 2">
            <a:extLst>
              <a:ext uri="{FF2B5EF4-FFF2-40B4-BE49-F238E27FC236}">
                <a16:creationId xmlns:a16="http://schemas.microsoft.com/office/drawing/2014/main" id="{E0837831-971D-8A48-B7B1-5C293CF1361B}"/>
              </a:ext>
            </a:extLst>
          </p:cNvPr>
          <p:cNvSpPr txBox="1">
            <a:spLocks/>
          </p:cNvSpPr>
          <p:nvPr/>
        </p:nvSpPr>
        <p:spPr>
          <a:xfrm>
            <a:off x="11041441" y="4777792"/>
            <a:ext cx="2737131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null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DFA986-910F-0C4E-98C9-24A920B4C066}"/>
              </a:ext>
            </a:extLst>
          </p:cNvPr>
          <p:cNvCxnSpPr/>
          <p:nvPr/>
        </p:nvCxnSpPr>
        <p:spPr bwMode="gray">
          <a:xfrm flipV="1">
            <a:off x="579809" y="1896780"/>
            <a:ext cx="495956" cy="336361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779DB54-514C-0042-9792-338181C65010}"/>
              </a:ext>
            </a:extLst>
          </p:cNvPr>
          <p:cNvCxnSpPr>
            <a:endCxn id="13" idx="0"/>
          </p:cNvCxnSpPr>
          <p:nvPr/>
        </p:nvCxnSpPr>
        <p:spPr bwMode="gray">
          <a:xfrm flipH="1">
            <a:off x="4116826" y="796799"/>
            <a:ext cx="506691" cy="379475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F43C695-AF4A-FE4B-9F9C-F239E75A01F0}"/>
              </a:ext>
            </a:extLst>
          </p:cNvPr>
          <p:cNvCxnSpPr/>
          <p:nvPr/>
        </p:nvCxnSpPr>
        <p:spPr bwMode="gray">
          <a:xfrm flipV="1">
            <a:off x="3737808" y="5535763"/>
            <a:ext cx="495956" cy="336361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1FD508A-C881-8142-B97C-36097FCC5BDD}"/>
              </a:ext>
            </a:extLst>
          </p:cNvPr>
          <p:cNvCxnSpPr>
            <a:cxnSpLocks/>
          </p:cNvCxnSpPr>
          <p:nvPr/>
        </p:nvCxnSpPr>
        <p:spPr bwMode="gray">
          <a:xfrm flipV="1">
            <a:off x="8602337" y="5535762"/>
            <a:ext cx="495956" cy="336361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C6191F1-FA31-3A41-97E3-50052BBBE50D}"/>
              </a:ext>
            </a:extLst>
          </p:cNvPr>
          <p:cNvSpPr txBox="1"/>
          <p:nvPr/>
        </p:nvSpPr>
        <p:spPr>
          <a:xfrm>
            <a:off x="201706" y="2233141"/>
            <a:ext cx="739588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dirty="0"/>
              <a:t>head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D0BD94-8C52-0D49-857F-248386D810D7}"/>
              </a:ext>
            </a:extLst>
          </p:cNvPr>
          <p:cNvSpPr txBox="1"/>
          <p:nvPr/>
        </p:nvSpPr>
        <p:spPr>
          <a:xfrm>
            <a:off x="3431026" y="5891572"/>
            <a:ext cx="739588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dirty="0"/>
              <a:t>head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7C014A-BF22-0240-9795-F3F65934AE85}"/>
              </a:ext>
            </a:extLst>
          </p:cNvPr>
          <p:cNvSpPr txBox="1"/>
          <p:nvPr/>
        </p:nvSpPr>
        <p:spPr>
          <a:xfrm>
            <a:off x="4500643" y="528260"/>
            <a:ext cx="739588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dirty="0"/>
              <a:t>tail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184AB90-AFB7-7A48-A8E6-049F6C18A931}"/>
              </a:ext>
            </a:extLst>
          </p:cNvPr>
          <p:cNvSpPr txBox="1"/>
          <p:nvPr/>
        </p:nvSpPr>
        <p:spPr>
          <a:xfrm>
            <a:off x="8386070" y="5890780"/>
            <a:ext cx="739588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dirty="0"/>
              <a:t>tail</a:t>
            </a:r>
          </a:p>
        </p:txBody>
      </p:sp>
    </p:spTree>
    <p:extLst>
      <p:ext uri="{BB962C8B-B14F-4D97-AF65-F5344CB8AC3E}">
        <p14:creationId xmlns:p14="http://schemas.microsoft.com/office/powerpoint/2010/main" val="95018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3" grpId="0" animBg="1"/>
      <p:bldP spid="24" grpId="0" animBg="1"/>
      <p:bldP spid="26" grpId="0"/>
      <p:bldP spid="27" grpId="0" animBg="1"/>
      <p:bldP spid="29" grpId="0"/>
      <p:bldP spid="30" grpId="0" animBg="1"/>
      <p:bldP spid="31" grpId="0" animBg="1"/>
      <p:bldP spid="32" grpId="0" animBg="1"/>
      <p:bldP spid="34" grpId="0"/>
      <p:bldP spid="35" grpId="0" animBg="1"/>
      <p:bldP spid="36" grpId="0" animBg="1"/>
      <p:bldP spid="37" grpId="0" animBg="1"/>
      <p:bldP spid="39" grpId="0"/>
      <p:bldP spid="40" grpId="0" animBg="1"/>
      <p:bldP spid="41" grpId="0" animBg="1"/>
      <p:bldP spid="42" grpId="0"/>
      <p:bldP spid="51" grpId="0"/>
      <p:bldP spid="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785D09-ACCB-F24C-9B34-7722491F52B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Insert 5 at position 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8E2535-1F26-CC4F-A87D-B4C62B22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element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35FFAC-ED27-7044-9712-BD8226271388}"/>
              </a:ext>
            </a:extLst>
          </p:cNvPr>
          <p:cNvSpPr/>
          <p:nvPr/>
        </p:nvSpPr>
        <p:spPr>
          <a:xfrm>
            <a:off x="4357291" y="412751"/>
            <a:ext cx="1949824" cy="1062318"/>
          </a:xfrm>
          <a:prstGeom prst="roundRect">
            <a:avLst/>
          </a:prstGeom>
          <a:solidFill>
            <a:srgbClr val="DCEBF9"/>
          </a:solidFill>
          <a:ln w="28575">
            <a:solidFill>
              <a:srgbClr val="56A1E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08B46B-3F90-A543-8EFD-01C4470DDBA8}"/>
              </a:ext>
            </a:extLst>
          </p:cNvPr>
          <p:cNvCxnSpPr>
            <a:cxnSpLocks/>
          </p:cNvCxnSpPr>
          <p:nvPr/>
        </p:nvCxnSpPr>
        <p:spPr bwMode="gray">
          <a:xfrm>
            <a:off x="5568485" y="412751"/>
            <a:ext cx="0" cy="1062318"/>
          </a:xfrm>
          <a:prstGeom prst="line">
            <a:avLst/>
          </a:prstGeom>
          <a:ln w="25400">
            <a:solidFill>
              <a:srgbClr val="56A1E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1366368-72EB-2748-BF58-95CF049CF123}"/>
              </a:ext>
            </a:extLst>
          </p:cNvPr>
          <p:cNvSpPr txBox="1"/>
          <p:nvPr/>
        </p:nvSpPr>
        <p:spPr>
          <a:xfrm>
            <a:off x="4114325" y="666911"/>
            <a:ext cx="1738016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1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939A50-D80D-A245-BC78-4E6A6881C4C8}"/>
              </a:ext>
            </a:extLst>
          </p:cNvPr>
          <p:cNvSpPr/>
          <p:nvPr/>
        </p:nvSpPr>
        <p:spPr>
          <a:xfrm>
            <a:off x="5855596" y="841641"/>
            <a:ext cx="164408" cy="20453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8B5FA5B-86E5-4446-A4B9-7CF2B19C2725}"/>
              </a:ext>
            </a:extLst>
          </p:cNvPr>
          <p:cNvSpPr/>
          <p:nvPr/>
        </p:nvSpPr>
        <p:spPr>
          <a:xfrm>
            <a:off x="5912612" y="855867"/>
            <a:ext cx="763818" cy="17608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D7BC754-F3B2-BB43-8CCC-58FA7A934AF3}"/>
              </a:ext>
            </a:extLst>
          </p:cNvPr>
          <p:cNvSpPr/>
          <p:nvPr/>
        </p:nvSpPr>
        <p:spPr>
          <a:xfrm>
            <a:off x="6676430" y="418202"/>
            <a:ext cx="1949824" cy="1062318"/>
          </a:xfrm>
          <a:prstGeom prst="roundRect">
            <a:avLst/>
          </a:prstGeom>
          <a:solidFill>
            <a:srgbClr val="DCEBF9"/>
          </a:solidFill>
          <a:ln w="28575">
            <a:solidFill>
              <a:srgbClr val="56A1E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C0C036-844F-5A4C-87C3-ACA223FD62D5}"/>
              </a:ext>
            </a:extLst>
          </p:cNvPr>
          <p:cNvCxnSpPr>
            <a:cxnSpLocks/>
          </p:cNvCxnSpPr>
          <p:nvPr/>
        </p:nvCxnSpPr>
        <p:spPr bwMode="gray">
          <a:xfrm>
            <a:off x="7887624" y="418202"/>
            <a:ext cx="0" cy="1062318"/>
          </a:xfrm>
          <a:prstGeom prst="line">
            <a:avLst/>
          </a:prstGeom>
          <a:ln w="25400">
            <a:solidFill>
              <a:srgbClr val="56A1E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314D06-12A0-564A-8345-BA1EE59C6609}"/>
              </a:ext>
            </a:extLst>
          </p:cNvPr>
          <p:cNvSpPr txBox="1"/>
          <p:nvPr/>
        </p:nvSpPr>
        <p:spPr>
          <a:xfrm>
            <a:off x="6420017" y="672362"/>
            <a:ext cx="1738016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2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BE03E3-D891-B245-BDD2-24480FA0EEBB}"/>
              </a:ext>
            </a:extLst>
          </p:cNvPr>
          <p:cNvSpPr/>
          <p:nvPr/>
        </p:nvSpPr>
        <p:spPr>
          <a:xfrm>
            <a:off x="8174735" y="847092"/>
            <a:ext cx="164408" cy="20453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D93DBB4-195E-FD4D-ACD9-A5211517A22C}"/>
              </a:ext>
            </a:extLst>
          </p:cNvPr>
          <p:cNvSpPr/>
          <p:nvPr/>
        </p:nvSpPr>
        <p:spPr>
          <a:xfrm>
            <a:off x="8231751" y="861318"/>
            <a:ext cx="763818" cy="17608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689F82-26D5-814D-ACFB-0CDB0B198397}"/>
              </a:ext>
            </a:extLst>
          </p:cNvPr>
          <p:cNvSpPr/>
          <p:nvPr/>
        </p:nvSpPr>
        <p:spPr>
          <a:xfrm>
            <a:off x="8995569" y="436159"/>
            <a:ext cx="1949824" cy="1062318"/>
          </a:xfrm>
          <a:prstGeom prst="roundRect">
            <a:avLst/>
          </a:prstGeom>
          <a:solidFill>
            <a:srgbClr val="DCEBF9"/>
          </a:solidFill>
          <a:ln w="28575">
            <a:solidFill>
              <a:srgbClr val="56A1E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F853421-DF3C-B442-8911-3AA3EE8075DC}"/>
              </a:ext>
            </a:extLst>
          </p:cNvPr>
          <p:cNvCxnSpPr>
            <a:cxnSpLocks/>
          </p:cNvCxnSpPr>
          <p:nvPr/>
        </p:nvCxnSpPr>
        <p:spPr bwMode="gray">
          <a:xfrm>
            <a:off x="10206763" y="436159"/>
            <a:ext cx="0" cy="1062318"/>
          </a:xfrm>
          <a:prstGeom prst="line">
            <a:avLst/>
          </a:prstGeom>
          <a:ln w="25400">
            <a:solidFill>
              <a:srgbClr val="56A1E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B0C3BF9-7CE3-8F49-8951-FB3BCA4EED43}"/>
              </a:ext>
            </a:extLst>
          </p:cNvPr>
          <p:cNvSpPr txBox="1"/>
          <p:nvPr/>
        </p:nvSpPr>
        <p:spPr>
          <a:xfrm>
            <a:off x="8752603" y="690319"/>
            <a:ext cx="1738016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3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9557C78-295D-A840-AAB8-38C3568504D1}"/>
              </a:ext>
            </a:extLst>
          </p:cNvPr>
          <p:cNvSpPr/>
          <p:nvPr/>
        </p:nvSpPr>
        <p:spPr>
          <a:xfrm>
            <a:off x="10493874" y="865049"/>
            <a:ext cx="164408" cy="20453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7EFCBFD-8F13-004A-917C-088D064FD6E7}"/>
              </a:ext>
            </a:extLst>
          </p:cNvPr>
          <p:cNvSpPr/>
          <p:nvPr/>
        </p:nvSpPr>
        <p:spPr>
          <a:xfrm>
            <a:off x="10550890" y="879275"/>
            <a:ext cx="763818" cy="17608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E95A76A4-FB0B-6149-BCB0-D39F9832E986}"/>
              </a:ext>
            </a:extLst>
          </p:cNvPr>
          <p:cNvSpPr txBox="1">
            <a:spLocks/>
          </p:cNvSpPr>
          <p:nvPr/>
        </p:nvSpPr>
        <p:spPr>
          <a:xfrm>
            <a:off x="11417958" y="775293"/>
            <a:ext cx="2737131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null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2BC9FF-D221-F348-B4D5-D97E6F1B88AC}"/>
              </a:ext>
            </a:extLst>
          </p:cNvPr>
          <p:cNvCxnSpPr/>
          <p:nvPr/>
        </p:nvCxnSpPr>
        <p:spPr bwMode="gray">
          <a:xfrm flipV="1">
            <a:off x="4114325" y="1533264"/>
            <a:ext cx="495956" cy="336361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2975C4-C241-1348-B311-F257958AB2A6}"/>
              </a:ext>
            </a:extLst>
          </p:cNvPr>
          <p:cNvCxnSpPr>
            <a:cxnSpLocks/>
          </p:cNvCxnSpPr>
          <p:nvPr/>
        </p:nvCxnSpPr>
        <p:spPr bwMode="gray">
          <a:xfrm flipV="1">
            <a:off x="8978854" y="1533263"/>
            <a:ext cx="495956" cy="336361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7048D46-837F-1046-81E3-372A4546C0EF}"/>
              </a:ext>
            </a:extLst>
          </p:cNvPr>
          <p:cNvSpPr txBox="1"/>
          <p:nvPr/>
        </p:nvSpPr>
        <p:spPr>
          <a:xfrm>
            <a:off x="3807543" y="1889073"/>
            <a:ext cx="739588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dirty="0"/>
              <a:t>head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8F4F5E-10EE-304C-876C-CD82EDF17C7F}"/>
              </a:ext>
            </a:extLst>
          </p:cNvPr>
          <p:cNvSpPr txBox="1"/>
          <p:nvPr/>
        </p:nvSpPr>
        <p:spPr>
          <a:xfrm>
            <a:off x="8762587" y="1888281"/>
            <a:ext cx="739588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dirty="0"/>
              <a:t>tail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49C548B-9316-3949-AB24-494BB97A9A52}"/>
              </a:ext>
            </a:extLst>
          </p:cNvPr>
          <p:cNvSpPr/>
          <p:nvPr/>
        </p:nvSpPr>
        <p:spPr>
          <a:xfrm>
            <a:off x="1253080" y="3218064"/>
            <a:ext cx="1949824" cy="1062318"/>
          </a:xfrm>
          <a:prstGeom prst="roundRect">
            <a:avLst/>
          </a:prstGeom>
          <a:solidFill>
            <a:srgbClr val="DCEBF9"/>
          </a:solidFill>
          <a:ln w="28575">
            <a:solidFill>
              <a:srgbClr val="56A1E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DE86A2B-0D4B-3147-89CF-64E61527B818}"/>
              </a:ext>
            </a:extLst>
          </p:cNvPr>
          <p:cNvCxnSpPr>
            <a:cxnSpLocks/>
          </p:cNvCxnSpPr>
          <p:nvPr/>
        </p:nvCxnSpPr>
        <p:spPr bwMode="gray">
          <a:xfrm>
            <a:off x="2464274" y="3218064"/>
            <a:ext cx="0" cy="1062318"/>
          </a:xfrm>
          <a:prstGeom prst="line">
            <a:avLst/>
          </a:prstGeom>
          <a:ln w="25400">
            <a:solidFill>
              <a:srgbClr val="56A1E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F32A357-D5B0-A945-ACF8-E22B137CE89E}"/>
              </a:ext>
            </a:extLst>
          </p:cNvPr>
          <p:cNvSpPr txBox="1"/>
          <p:nvPr/>
        </p:nvSpPr>
        <p:spPr>
          <a:xfrm>
            <a:off x="1010114" y="3472224"/>
            <a:ext cx="1738016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1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D816CD5-0DB2-9D44-B2C0-56794C301C26}"/>
              </a:ext>
            </a:extLst>
          </p:cNvPr>
          <p:cNvSpPr/>
          <p:nvPr/>
        </p:nvSpPr>
        <p:spPr>
          <a:xfrm>
            <a:off x="2751385" y="3646954"/>
            <a:ext cx="164408" cy="20453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4605BA73-1AC1-B34C-A70E-AB0D5E9E0852}"/>
              </a:ext>
            </a:extLst>
          </p:cNvPr>
          <p:cNvSpPr/>
          <p:nvPr/>
        </p:nvSpPr>
        <p:spPr>
          <a:xfrm>
            <a:off x="2808401" y="3661180"/>
            <a:ext cx="763818" cy="17608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4E49ECF-6471-B848-950C-5F1402EAAFA6}"/>
              </a:ext>
            </a:extLst>
          </p:cNvPr>
          <p:cNvSpPr/>
          <p:nvPr/>
        </p:nvSpPr>
        <p:spPr>
          <a:xfrm>
            <a:off x="3572219" y="3223515"/>
            <a:ext cx="1949824" cy="1062318"/>
          </a:xfrm>
          <a:prstGeom prst="roundRect">
            <a:avLst/>
          </a:prstGeom>
          <a:solidFill>
            <a:srgbClr val="DCEBF9"/>
          </a:solidFill>
          <a:ln w="28575">
            <a:solidFill>
              <a:srgbClr val="56A1E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883A024-2955-144E-B913-D5FC2337B2AB}"/>
              </a:ext>
            </a:extLst>
          </p:cNvPr>
          <p:cNvCxnSpPr>
            <a:cxnSpLocks/>
          </p:cNvCxnSpPr>
          <p:nvPr/>
        </p:nvCxnSpPr>
        <p:spPr bwMode="gray">
          <a:xfrm>
            <a:off x="4783413" y="3223515"/>
            <a:ext cx="0" cy="1062318"/>
          </a:xfrm>
          <a:prstGeom prst="line">
            <a:avLst/>
          </a:prstGeom>
          <a:ln w="25400">
            <a:solidFill>
              <a:srgbClr val="56A1E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8FA21E3-971E-F446-BDEA-1BFA9344C8D4}"/>
              </a:ext>
            </a:extLst>
          </p:cNvPr>
          <p:cNvSpPr txBox="1"/>
          <p:nvPr/>
        </p:nvSpPr>
        <p:spPr>
          <a:xfrm>
            <a:off x="3315806" y="3477675"/>
            <a:ext cx="1738016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2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9E72650-7F9E-684A-93AD-A0A2D966A954}"/>
              </a:ext>
            </a:extLst>
          </p:cNvPr>
          <p:cNvSpPr/>
          <p:nvPr/>
        </p:nvSpPr>
        <p:spPr>
          <a:xfrm>
            <a:off x="5070524" y="3652405"/>
            <a:ext cx="164408" cy="20453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A6F09433-711B-DD4C-B41D-88A5DD4B5663}"/>
              </a:ext>
            </a:extLst>
          </p:cNvPr>
          <p:cNvSpPr/>
          <p:nvPr/>
        </p:nvSpPr>
        <p:spPr>
          <a:xfrm rot="3182781">
            <a:off x="4937641" y="4245047"/>
            <a:ext cx="1349096" cy="19793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625BE39-615B-9446-8F96-700B7FB9C310}"/>
              </a:ext>
            </a:extLst>
          </p:cNvPr>
          <p:cNvSpPr/>
          <p:nvPr/>
        </p:nvSpPr>
        <p:spPr>
          <a:xfrm>
            <a:off x="8289587" y="3218064"/>
            <a:ext cx="1949824" cy="1062318"/>
          </a:xfrm>
          <a:prstGeom prst="roundRect">
            <a:avLst/>
          </a:prstGeom>
          <a:solidFill>
            <a:srgbClr val="DCEBF9"/>
          </a:solidFill>
          <a:ln w="28575">
            <a:solidFill>
              <a:srgbClr val="56A1E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906DFE4-2FCA-5549-8D49-575A7758D4D8}"/>
              </a:ext>
            </a:extLst>
          </p:cNvPr>
          <p:cNvCxnSpPr>
            <a:cxnSpLocks/>
          </p:cNvCxnSpPr>
          <p:nvPr/>
        </p:nvCxnSpPr>
        <p:spPr bwMode="gray">
          <a:xfrm>
            <a:off x="9500781" y="3218064"/>
            <a:ext cx="0" cy="1062318"/>
          </a:xfrm>
          <a:prstGeom prst="line">
            <a:avLst/>
          </a:prstGeom>
          <a:ln w="25400">
            <a:solidFill>
              <a:srgbClr val="56A1E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C1CF96D-68ED-FE46-97D9-06388B69D6A1}"/>
              </a:ext>
            </a:extLst>
          </p:cNvPr>
          <p:cNvSpPr txBox="1"/>
          <p:nvPr/>
        </p:nvSpPr>
        <p:spPr>
          <a:xfrm>
            <a:off x="8046621" y="3472224"/>
            <a:ext cx="1738016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3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DFB70E6-686B-8C40-84BB-9E17FFED3B13}"/>
              </a:ext>
            </a:extLst>
          </p:cNvPr>
          <p:cNvSpPr/>
          <p:nvPr/>
        </p:nvSpPr>
        <p:spPr>
          <a:xfrm>
            <a:off x="9787892" y="3646954"/>
            <a:ext cx="164408" cy="20453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78F99B19-5593-4144-BCEA-DF343F1F9785}"/>
              </a:ext>
            </a:extLst>
          </p:cNvPr>
          <p:cNvSpPr/>
          <p:nvPr/>
        </p:nvSpPr>
        <p:spPr>
          <a:xfrm>
            <a:off x="9844908" y="3661180"/>
            <a:ext cx="763818" cy="17608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0" name="Title 2">
            <a:extLst>
              <a:ext uri="{FF2B5EF4-FFF2-40B4-BE49-F238E27FC236}">
                <a16:creationId xmlns:a16="http://schemas.microsoft.com/office/drawing/2014/main" id="{14C09B8F-EF9C-1A46-A0E0-DD478F4DEAC3}"/>
              </a:ext>
            </a:extLst>
          </p:cNvPr>
          <p:cNvSpPr txBox="1">
            <a:spLocks/>
          </p:cNvSpPr>
          <p:nvPr/>
        </p:nvSpPr>
        <p:spPr>
          <a:xfrm>
            <a:off x="10711976" y="3557198"/>
            <a:ext cx="2737131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null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A8BDE6-7888-354A-8478-16A072985607}"/>
              </a:ext>
            </a:extLst>
          </p:cNvPr>
          <p:cNvCxnSpPr/>
          <p:nvPr/>
        </p:nvCxnSpPr>
        <p:spPr bwMode="gray">
          <a:xfrm flipV="1">
            <a:off x="1010114" y="4338577"/>
            <a:ext cx="495956" cy="336361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5389F09-D75E-274E-9E0C-79FF6C30CF1D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8768828" y="4315169"/>
            <a:ext cx="540622" cy="339054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CF8C2D-0B57-AC42-9622-B8CF4D9AE465}"/>
              </a:ext>
            </a:extLst>
          </p:cNvPr>
          <p:cNvSpPr txBox="1"/>
          <p:nvPr/>
        </p:nvSpPr>
        <p:spPr>
          <a:xfrm>
            <a:off x="703332" y="4694386"/>
            <a:ext cx="739588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dirty="0"/>
              <a:t>head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4FBD1E-6F61-2544-B82C-A6A5B9607133}"/>
              </a:ext>
            </a:extLst>
          </p:cNvPr>
          <p:cNvSpPr txBox="1"/>
          <p:nvPr/>
        </p:nvSpPr>
        <p:spPr>
          <a:xfrm>
            <a:off x="9221515" y="4670186"/>
            <a:ext cx="739588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dirty="0"/>
              <a:t>tail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243BA781-C3E0-D841-9CFD-61318F5DEB16}"/>
              </a:ext>
            </a:extLst>
          </p:cNvPr>
          <p:cNvSpPr/>
          <p:nvPr/>
        </p:nvSpPr>
        <p:spPr>
          <a:xfrm>
            <a:off x="5828739" y="4916407"/>
            <a:ext cx="1949824" cy="1062318"/>
          </a:xfrm>
          <a:prstGeom prst="roundRect">
            <a:avLst/>
          </a:prstGeom>
          <a:solidFill>
            <a:srgbClr val="DCEBF9"/>
          </a:solidFill>
          <a:ln w="28575">
            <a:solidFill>
              <a:srgbClr val="56A1E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3D881E9-CCCA-7C4E-99B8-96F561146803}"/>
              </a:ext>
            </a:extLst>
          </p:cNvPr>
          <p:cNvCxnSpPr>
            <a:cxnSpLocks/>
          </p:cNvCxnSpPr>
          <p:nvPr/>
        </p:nvCxnSpPr>
        <p:spPr bwMode="gray">
          <a:xfrm>
            <a:off x="7039933" y="4916407"/>
            <a:ext cx="0" cy="1062318"/>
          </a:xfrm>
          <a:prstGeom prst="line">
            <a:avLst/>
          </a:prstGeom>
          <a:ln w="25400">
            <a:solidFill>
              <a:srgbClr val="56A1E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15FB3C9-D905-2F44-8504-3DAF1D9FDB94}"/>
              </a:ext>
            </a:extLst>
          </p:cNvPr>
          <p:cNvSpPr txBox="1"/>
          <p:nvPr/>
        </p:nvSpPr>
        <p:spPr>
          <a:xfrm>
            <a:off x="5585773" y="5170567"/>
            <a:ext cx="1738016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5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512CBA-0C79-6642-9DBD-DDF82C56F21B}"/>
              </a:ext>
            </a:extLst>
          </p:cNvPr>
          <p:cNvSpPr/>
          <p:nvPr/>
        </p:nvSpPr>
        <p:spPr>
          <a:xfrm>
            <a:off x="7327044" y="5345297"/>
            <a:ext cx="164408" cy="20453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B2B74121-CB59-3E41-B8B3-3AE8E970BF3A}"/>
              </a:ext>
            </a:extLst>
          </p:cNvPr>
          <p:cNvSpPr/>
          <p:nvPr/>
        </p:nvSpPr>
        <p:spPr>
          <a:xfrm rot="19104180">
            <a:off x="7217381" y="4829252"/>
            <a:ext cx="1606084" cy="151062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94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 animBg="1"/>
      <p:bldP spid="17" grpId="0"/>
      <p:bldP spid="18" grpId="0" animBg="1"/>
      <p:bldP spid="19" grpId="0" animBg="1"/>
      <p:bldP spid="20" grpId="0"/>
      <p:bldP spid="23" grpId="0"/>
      <p:bldP spid="24" grpId="0"/>
      <p:bldP spid="25" grpId="0" animBg="1"/>
      <p:bldP spid="27" grpId="0"/>
      <p:bldP spid="28" grpId="0" animBg="1"/>
      <p:bldP spid="29" grpId="0" animBg="1"/>
      <p:bldP spid="30" grpId="0" animBg="1"/>
      <p:bldP spid="32" grpId="0"/>
      <p:bldP spid="33" grpId="0" animBg="1"/>
      <p:bldP spid="34" grpId="0" animBg="1"/>
      <p:bldP spid="35" grpId="0" animBg="1"/>
      <p:bldP spid="37" grpId="0"/>
      <p:bldP spid="38" grpId="0" animBg="1"/>
      <p:bldP spid="39" grpId="0" animBg="1"/>
      <p:bldP spid="40" grpId="0"/>
      <p:bldP spid="43" grpId="0"/>
      <p:bldP spid="44" grpId="0"/>
      <p:bldP spid="45" grpId="0" animBg="1"/>
      <p:bldP spid="47" grpId="0"/>
      <p:bldP spid="48" grpId="0" animBg="1"/>
      <p:bldP spid="4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197B2A-3112-6946-B307-B098A7ECA92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Delete element at position 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EC0E82-93AE-064A-BB92-4165694A5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element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E0DE976-5D7F-8E45-9D91-F8BF3EC2FC97}"/>
              </a:ext>
            </a:extLst>
          </p:cNvPr>
          <p:cNvSpPr/>
          <p:nvPr/>
        </p:nvSpPr>
        <p:spPr>
          <a:xfrm>
            <a:off x="1331704" y="3208396"/>
            <a:ext cx="1949824" cy="1062318"/>
          </a:xfrm>
          <a:prstGeom prst="roundRect">
            <a:avLst/>
          </a:prstGeom>
          <a:solidFill>
            <a:srgbClr val="DCEBF9"/>
          </a:solidFill>
          <a:ln w="28575">
            <a:solidFill>
              <a:srgbClr val="56A1E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C2A025-13AC-BD43-A49B-9463A3D18456}"/>
              </a:ext>
            </a:extLst>
          </p:cNvPr>
          <p:cNvCxnSpPr>
            <a:cxnSpLocks/>
          </p:cNvCxnSpPr>
          <p:nvPr/>
        </p:nvCxnSpPr>
        <p:spPr bwMode="gray">
          <a:xfrm>
            <a:off x="2542898" y="3208396"/>
            <a:ext cx="0" cy="1062318"/>
          </a:xfrm>
          <a:prstGeom prst="line">
            <a:avLst/>
          </a:prstGeom>
          <a:ln w="25400">
            <a:solidFill>
              <a:srgbClr val="56A1E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0D759A-B6A3-404C-8548-FA8D0F9225B0}"/>
              </a:ext>
            </a:extLst>
          </p:cNvPr>
          <p:cNvSpPr txBox="1"/>
          <p:nvPr/>
        </p:nvSpPr>
        <p:spPr>
          <a:xfrm>
            <a:off x="1088738" y="3462556"/>
            <a:ext cx="1738016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1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A1B5022-B06F-8E4B-B61B-987BC244B623}"/>
              </a:ext>
            </a:extLst>
          </p:cNvPr>
          <p:cNvSpPr/>
          <p:nvPr/>
        </p:nvSpPr>
        <p:spPr>
          <a:xfrm>
            <a:off x="2830009" y="3637286"/>
            <a:ext cx="164408" cy="20453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6FCFF65-43C2-9340-8F7E-04FF167F2E60}"/>
              </a:ext>
            </a:extLst>
          </p:cNvPr>
          <p:cNvSpPr/>
          <p:nvPr/>
        </p:nvSpPr>
        <p:spPr>
          <a:xfrm>
            <a:off x="2887025" y="3651512"/>
            <a:ext cx="763818" cy="17608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45B0C06-3E87-9D41-BE0A-EE3AFF38A7D1}"/>
              </a:ext>
            </a:extLst>
          </p:cNvPr>
          <p:cNvSpPr/>
          <p:nvPr/>
        </p:nvSpPr>
        <p:spPr>
          <a:xfrm>
            <a:off x="3650843" y="3213847"/>
            <a:ext cx="1949824" cy="1062318"/>
          </a:xfrm>
          <a:prstGeom prst="roundRect">
            <a:avLst/>
          </a:prstGeom>
          <a:solidFill>
            <a:srgbClr val="DCEBF9"/>
          </a:solidFill>
          <a:ln w="28575">
            <a:solidFill>
              <a:srgbClr val="56A1E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7E980F-23DC-C64C-BF6C-3744FF83E0DC}"/>
              </a:ext>
            </a:extLst>
          </p:cNvPr>
          <p:cNvCxnSpPr>
            <a:cxnSpLocks/>
          </p:cNvCxnSpPr>
          <p:nvPr/>
        </p:nvCxnSpPr>
        <p:spPr bwMode="gray">
          <a:xfrm>
            <a:off x="4862037" y="3213847"/>
            <a:ext cx="0" cy="1062318"/>
          </a:xfrm>
          <a:prstGeom prst="line">
            <a:avLst/>
          </a:prstGeom>
          <a:ln w="25400">
            <a:solidFill>
              <a:srgbClr val="56A1E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ACCA46B-0333-CC48-BE74-2F4C3244BE65}"/>
              </a:ext>
            </a:extLst>
          </p:cNvPr>
          <p:cNvSpPr txBox="1"/>
          <p:nvPr/>
        </p:nvSpPr>
        <p:spPr>
          <a:xfrm>
            <a:off x="3394430" y="3468007"/>
            <a:ext cx="1738016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2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4069F5-69B0-8942-99B8-965BF525329A}"/>
              </a:ext>
            </a:extLst>
          </p:cNvPr>
          <p:cNvSpPr/>
          <p:nvPr/>
        </p:nvSpPr>
        <p:spPr>
          <a:xfrm>
            <a:off x="5149148" y="3642737"/>
            <a:ext cx="164408" cy="20453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10ED10E-F700-A34A-848D-93F8B2DD5AF4}"/>
              </a:ext>
            </a:extLst>
          </p:cNvPr>
          <p:cNvSpPr/>
          <p:nvPr/>
        </p:nvSpPr>
        <p:spPr>
          <a:xfrm>
            <a:off x="5206164" y="3656963"/>
            <a:ext cx="763818" cy="17608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25EFF80-E4A0-F140-8B41-9AD51C2434B3}"/>
              </a:ext>
            </a:extLst>
          </p:cNvPr>
          <p:cNvSpPr/>
          <p:nvPr/>
        </p:nvSpPr>
        <p:spPr>
          <a:xfrm>
            <a:off x="8308071" y="3208396"/>
            <a:ext cx="1949824" cy="1062318"/>
          </a:xfrm>
          <a:prstGeom prst="roundRect">
            <a:avLst/>
          </a:prstGeom>
          <a:solidFill>
            <a:srgbClr val="DCEBF9"/>
          </a:solidFill>
          <a:ln w="28575">
            <a:solidFill>
              <a:srgbClr val="56A1E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608D61-BC6E-C445-AD92-373E4E49DB83}"/>
              </a:ext>
            </a:extLst>
          </p:cNvPr>
          <p:cNvCxnSpPr>
            <a:cxnSpLocks/>
          </p:cNvCxnSpPr>
          <p:nvPr/>
        </p:nvCxnSpPr>
        <p:spPr bwMode="gray">
          <a:xfrm>
            <a:off x="9519265" y="3208396"/>
            <a:ext cx="0" cy="1062318"/>
          </a:xfrm>
          <a:prstGeom prst="line">
            <a:avLst/>
          </a:prstGeom>
          <a:ln w="25400">
            <a:solidFill>
              <a:srgbClr val="56A1E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0956BA7-CAC7-DF4D-93BF-5296A5BB6AF7}"/>
              </a:ext>
            </a:extLst>
          </p:cNvPr>
          <p:cNvSpPr txBox="1"/>
          <p:nvPr/>
        </p:nvSpPr>
        <p:spPr>
          <a:xfrm>
            <a:off x="8065105" y="3462556"/>
            <a:ext cx="1738016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3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4CF206-D908-0141-BCB3-723992904734}"/>
              </a:ext>
            </a:extLst>
          </p:cNvPr>
          <p:cNvSpPr/>
          <p:nvPr/>
        </p:nvSpPr>
        <p:spPr>
          <a:xfrm>
            <a:off x="9806376" y="3637286"/>
            <a:ext cx="164408" cy="20453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50CB6101-6C2F-BD49-9BA9-97742A2E4C1C}"/>
              </a:ext>
            </a:extLst>
          </p:cNvPr>
          <p:cNvSpPr/>
          <p:nvPr/>
        </p:nvSpPr>
        <p:spPr>
          <a:xfrm>
            <a:off x="9863392" y="3651512"/>
            <a:ext cx="763818" cy="17608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A7FD0298-0B4F-514E-B737-3AFA12AFD904}"/>
              </a:ext>
            </a:extLst>
          </p:cNvPr>
          <p:cNvSpPr txBox="1">
            <a:spLocks/>
          </p:cNvSpPr>
          <p:nvPr/>
        </p:nvSpPr>
        <p:spPr>
          <a:xfrm>
            <a:off x="10730460" y="3547530"/>
            <a:ext cx="2737131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null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769F278-B7FF-E84A-825F-34D26E6EABD6}"/>
              </a:ext>
            </a:extLst>
          </p:cNvPr>
          <p:cNvSpPr/>
          <p:nvPr/>
        </p:nvSpPr>
        <p:spPr>
          <a:xfrm>
            <a:off x="5979457" y="3208396"/>
            <a:ext cx="1949824" cy="1062318"/>
          </a:xfrm>
          <a:prstGeom prst="roundRect">
            <a:avLst/>
          </a:prstGeom>
          <a:solidFill>
            <a:srgbClr val="DCEBF9"/>
          </a:solidFill>
          <a:ln w="28575">
            <a:solidFill>
              <a:srgbClr val="56A1E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6C164F-A7C2-164B-AA56-C8E2A410DC33}"/>
              </a:ext>
            </a:extLst>
          </p:cNvPr>
          <p:cNvCxnSpPr>
            <a:cxnSpLocks/>
          </p:cNvCxnSpPr>
          <p:nvPr/>
        </p:nvCxnSpPr>
        <p:spPr bwMode="gray">
          <a:xfrm>
            <a:off x="7190651" y="3208396"/>
            <a:ext cx="0" cy="1062318"/>
          </a:xfrm>
          <a:prstGeom prst="line">
            <a:avLst/>
          </a:prstGeom>
          <a:ln w="25400">
            <a:solidFill>
              <a:srgbClr val="56A1E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8FD4B61-A99E-FB4D-B5F8-BEF3B6D6D6BF}"/>
              </a:ext>
            </a:extLst>
          </p:cNvPr>
          <p:cNvSpPr txBox="1"/>
          <p:nvPr/>
        </p:nvSpPr>
        <p:spPr>
          <a:xfrm>
            <a:off x="5723044" y="3462556"/>
            <a:ext cx="1738016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5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7F8D0E8-3E5F-A048-AF89-5DA6CFE4C199}"/>
              </a:ext>
            </a:extLst>
          </p:cNvPr>
          <p:cNvSpPr/>
          <p:nvPr/>
        </p:nvSpPr>
        <p:spPr>
          <a:xfrm>
            <a:off x="7477762" y="3637286"/>
            <a:ext cx="164408" cy="20453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F26A2CA0-F415-8943-A33C-ED5792C908C5}"/>
              </a:ext>
            </a:extLst>
          </p:cNvPr>
          <p:cNvSpPr/>
          <p:nvPr/>
        </p:nvSpPr>
        <p:spPr>
          <a:xfrm>
            <a:off x="7534778" y="3651512"/>
            <a:ext cx="763818" cy="17608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7" name="Multiply 36">
            <a:extLst>
              <a:ext uri="{FF2B5EF4-FFF2-40B4-BE49-F238E27FC236}">
                <a16:creationId xmlns:a16="http://schemas.microsoft.com/office/drawing/2014/main" id="{E9FBD9D6-763D-7B42-9BF6-86D1B3680E77}"/>
              </a:ext>
            </a:extLst>
          </p:cNvPr>
          <p:cNvSpPr/>
          <p:nvPr/>
        </p:nvSpPr>
        <p:spPr>
          <a:xfrm>
            <a:off x="5730686" y="2334336"/>
            <a:ext cx="2447365" cy="2810435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02273D32-CC62-E84C-88CE-6B310D9373E7}"/>
              </a:ext>
            </a:extLst>
          </p:cNvPr>
          <p:cNvSpPr/>
          <p:nvPr/>
        </p:nvSpPr>
        <p:spPr>
          <a:xfrm>
            <a:off x="5132446" y="3547530"/>
            <a:ext cx="3502553" cy="384048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2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 animBg="1"/>
      <p:bldP spid="16" grpId="0" animBg="1"/>
      <p:bldP spid="17" grpId="0" animBg="1"/>
      <p:bldP spid="19" grpId="0"/>
      <p:bldP spid="20" grpId="0" animBg="1"/>
      <p:bldP spid="20" grpId="1" animBg="1"/>
      <p:bldP spid="21" grpId="0" animBg="1"/>
      <p:bldP spid="21" grpId="1" animBg="1"/>
      <p:bldP spid="22" grpId="0" animBg="1"/>
      <p:bldP spid="24" grpId="0"/>
      <p:bldP spid="25" grpId="0" animBg="1"/>
      <p:bldP spid="26" grpId="0" animBg="1"/>
      <p:bldP spid="27" grpId="0"/>
      <p:bldP spid="32" grpId="0" animBg="1"/>
      <p:bldP spid="32" grpId="1" animBg="1"/>
      <p:bldP spid="34" grpId="0"/>
      <p:bldP spid="34" grpId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0DC5A6-A561-8F4D-B870-D90DB38486C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Time complexity of linked list operations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3A8457-5DD3-224D-BA3C-CE9F8897B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complexity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A28C8B4-058B-1F45-B213-0C1E1E63D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460368"/>
              </p:ext>
            </p:extLst>
          </p:nvPr>
        </p:nvGraphicFramePr>
        <p:xfrm>
          <a:off x="579809" y="2052461"/>
          <a:ext cx="11160635" cy="2489200"/>
        </p:xfrm>
        <a:graphic>
          <a:graphicData uri="http://schemas.openxmlformats.org/drawingml/2006/table">
            <a:tbl>
              <a:tblPr bandRow="1">
                <a:tableStyleId>{EB9631B5-78F2-41C9-869B-9F39066F8104}</a:tableStyleId>
              </a:tblPr>
              <a:tblGrid>
                <a:gridCol w="11160635">
                  <a:extLst>
                    <a:ext uri="{9D8B030D-6E8A-4147-A177-3AD203B41FA5}">
                      <a16:colId xmlns:a16="http://schemas.microsoft.com/office/drawing/2014/main" val="39261930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 LinkedList&lt;E&gt;()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925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 get(</a:t>
                      </a:r>
                      <a:r>
                        <a:rPr lang="en-US" sz="1800" dirty="0" err="1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  <a:r>
                        <a:rPr lang="en-US" sz="1800" dirty="0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index), void set(</a:t>
                      </a:r>
                      <a:r>
                        <a:rPr lang="en-US" sz="1800" dirty="0" err="1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  <a:r>
                        <a:rPr lang="en-US" sz="1800" dirty="0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index, E element)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24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add(E element)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622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 remove(</a:t>
                      </a:r>
                      <a:r>
                        <a:rPr lang="en-US" sz="1800" dirty="0" err="1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  <a:r>
                        <a:rPr lang="en-US" sz="1800" dirty="0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index)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406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insert(</a:t>
                      </a:r>
                      <a:r>
                        <a:rPr lang="en-US" sz="1800" dirty="0" err="1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  <a:r>
                        <a:rPr lang="en-US" sz="1800" dirty="0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index, E element)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57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removeFirst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(), E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removeLast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805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7FDB039-05EB-004A-94A5-DF055BA94470}"/>
              </a:ext>
            </a:extLst>
          </p:cNvPr>
          <p:cNvSpPr txBox="1"/>
          <p:nvPr/>
        </p:nvSpPr>
        <p:spPr>
          <a:xfrm>
            <a:off x="7390802" y="2111021"/>
            <a:ext cx="442521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O(1)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AD7C3-811B-CF4E-9CCB-0E84FD10A1A0}"/>
              </a:ext>
            </a:extLst>
          </p:cNvPr>
          <p:cNvSpPr txBox="1"/>
          <p:nvPr/>
        </p:nvSpPr>
        <p:spPr>
          <a:xfrm>
            <a:off x="7390802" y="2500827"/>
            <a:ext cx="418151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O(n)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8324F-5583-9C49-85F4-7B552A649F84}"/>
              </a:ext>
            </a:extLst>
          </p:cNvPr>
          <p:cNvSpPr txBox="1"/>
          <p:nvPr/>
        </p:nvSpPr>
        <p:spPr>
          <a:xfrm>
            <a:off x="7390802" y="3130058"/>
            <a:ext cx="418151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O(1)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E9218-4EAB-984D-B6A8-D85CC582A4D8}"/>
              </a:ext>
            </a:extLst>
          </p:cNvPr>
          <p:cNvSpPr txBox="1"/>
          <p:nvPr/>
        </p:nvSpPr>
        <p:spPr>
          <a:xfrm>
            <a:off x="7399295" y="3507603"/>
            <a:ext cx="4181518" cy="53860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O(n)</a:t>
            </a:r>
            <a:endParaRPr lang="en-US" sz="14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8B5A50-6493-6447-9E99-15C965FFDD0A}"/>
              </a:ext>
            </a:extLst>
          </p:cNvPr>
          <p:cNvSpPr txBox="1"/>
          <p:nvPr/>
        </p:nvSpPr>
        <p:spPr>
          <a:xfrm>
            <a:off x="7390802" y="3875514"/>
            <a:ext cx="4181518" cy="53860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O(n)</a:t>
            </a:r>
            <a:endParaRPr lang="en-US" sz="14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7E319D-0B02-4A48-BD83-F9E89BAA268D}"/>
              </a:ext>
            </a:extLst>
          </p:cNvPr>
          <p:cNvSpPr txBox="1"/>
          <p:nvPr/>
        </p:nvSpPr>
        <p:spPr>
          <a:xfrm>
            <a:off x="7395756" y="4197254"/>
            <a:ext cx="4181518" cy="53860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O(1)</a:t>
            </a:r>
            <a:endParaRPr lang="en-US" sz="14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3968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C46492-CA09-BE45-9697-5F550003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LinkedList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3DCCE-76B6-4660-9084-0124A0C415C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Download and implemented LinkedListStubs.java from </a:t>
            </a:r>
            <a:r>
              <a:rPr lang="en-US" dirty="0" err="1"/>
              <a:t>github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97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B507A-E062-A640-9FD1-3D7255DDF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ADT</a:t>
            </a:r>
          </a:p>
        </p:txBody>
      </p:sp>
    </p:spTree>
    <p:extLst>
      <p:ext uri="{BB962C8B-B14F-4D97-AF65-F5344CB8AC3E}">
        <p14:creationId xmlns:p14="http://schemas.microsoft.com/office/powerpoint/2010/main" val="364560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D5A6B3-A145-0546-B190-3308F82805B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 linear data structure, where element can only be added or removed at one of its ends.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397D42-0903-8E4E-9E5A-76DCB8EE6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ADT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08527-CBF1-6F4E-8325-ED33BABAC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299" y="2035957"/>
            <a:ext cx="6138226" cy="44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4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6C6D30-5FB0-D94B-AFC1-F296D96D2F7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LIFO(last in, fist out) data structure.</a:t>
            </a:r>
          </a:p>
          <a:p>
            <a:r>
              <a:rPr lang="en-US" dirty="0"/>
              <a:t>Stack based process is actually used pretty often:</a:t>
            </a:r>
          </a:p>
          <a:p>
            <a:pPr lvl="1"/>
            <a:r>
              <a:rPr lang="en-US" dirty="0"/>
              <a:t>When packing/unpacking luggage or taking out groceries.</a:t>
            </a:r>
          </a:p>
          <a:p>
            <a:pPr lvl="1"/>
            <a:r>
              <a:rPr lang="en-US" dirty="0"/>
              <a:t>Also undo/redo in computer software.</a:t>
            </a:r>
          </a:p>
          <a:p>
            <a:pPr lvl="1"/>
            <a:r>
              <a:rPr lang="en-US" dirty="0"/>
              <a:t>When we are decomposing big problem into smaller subproblems and so on.</a:t>
            </a:r>
          </a:p>
          <a:p>
            <a:pPr lvl="1"/>
            <a:r>
              <a:rPr lang="en-US" dirty="0"/>
              <a:t>In computer science, for storing data about the active subroutines of a computer program(call/execution stack).</a:t>
            </a:r>
          </a:p>
          <a:p>
            <a:pPr lvl="1"/>
            <a:r>
              <a:rPr lang="en-US" dirty="0"/>
              <a:t>Recursion works naturally with stack-based processing.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E23F8D-A504-5346-875A-A71F2CC8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ADT</a:t>
            </a:r>
          </a:p>
        </p:txBody>
      </p:sp>
    </p:spTree>
    <p:extLst>
      <p:ext uri="{BB962C8B-B14F-4D97-AF65-F5344CB8AC3E}">
        <p14:creationId xmlns:p14="http://schemas.microsoft.com/office/powerpoint/2010/main" val="246009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333C89-74DE-2345-AB70-575A5FBAA67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Implementation approaches</a:t>
            </a:r>
          </a:p>
          <a:p>
            <a:pPr lvl="1"/>
            <a:r>
              <a:rPr lang="en-US" dirty="0"/>
              <a:t>Using sequential memory allocation.</a:t>
            </a:r>
          </a:p>
          <a:p>
            <a:pPr lvl="1"/>
            <a:r>
              <a:rPr lang="en-US" dirty="0"/>
              <a:t>Using linked memory allocation(linked list).</a:t>
            </a:r>
          </a:p>
          <a:p>
            <a:r>
              <a:rPr lang="en-US" dirty="0"/>
              <a:t>Time complexity of stack operations</a:t>
            </a:r>
          </a:p>
          <a:p>
            <a:pPr marL="400050" lvl="2" indent="-171450">
              <a:lnSpc>
                <a:spcPts val="2200"/>
              </a:lnSpc>
              <a:spcBef>
                <a:spcPts val="800"/>
              </a:spcBef>
              <a:buClr>
                <a:srgbClr val="0083AE"/>
              </a:buClr>
              <a:buSzPct val="110000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void/</a:t>
            </a:r>
            <a:r>
              <a:rPr lang="en-US" dirty="0" err="1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boolean</a:t>
            </a:r>
            <a:r>
              <a:rPr lang="en-US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push(E element)</a:t>
            </a:r>
          </a:p>
          <a:p>
            <a:pPr marL="400050" lvl="2" indent="-171450">
              <a:lnSpc>
                <a:spcPts val="2200"/>
              </a:lnSpc>
              <a:spcBef>
                <a:spcPts val="800"/>
              </a:spcBef>
              <a:buClr>
                <a:srgbClr val="0083AE"/>
              </a:buClr>
              <a:buSzPct val="110000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E pop()</a:t>
            </a:r>
          </a:p>
          <a:p>
            <a:pPr marL="400050" lvl="2" indent="-171450">
              <a:lnSpc>
                <a:spcPts val="2200"/>
              </a:lnSpc>
              <a:spcBef>
                <a:spcPts val="800"/>
              </a:spcBef>
              <a:buClr>
                <a:srgbClr val="0083AE"/>
              </a:buClr>
              <a:buSzPct val="110000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E peek()</a:t>
            </a:r>
          </a:p>
          <a:p>
            <a:pPr marL="400050" lvl="2" indent="-171450">
              <a:lnSpc>
                <a:spcPts val="2200"/>
              </a:lnSpc>
              <a:spcBef>
                <a:spcPts val="800"/>
              </a:spcBef>
              <a:buClr>
                <a:srgbClr val="0083AE"/>
              </a:buClr>
              <a:buSzPct val="110000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dirty="0" err="1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size()</a:t>
            </a:r>
          </a:p>
          <a:p>
            <a:pPr marL="400050" lvl="2" indent="-171450">
              <a:lnSpc>
                <a:spcPts val="2200"/>
              </a:lnSpc>
              <a:spcBef>
                <a:spcPts val="800"/>
              </a:spcBef>
              <a:buClr>
                <a:srgbClr val="0083AE"/>
              </a:buClr>
              <a:buSzPct val="110000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dirty="0" err="1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boolean</a:t>
            </a:r>
            <a:r>
              <a:rPr lang="en-US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isEmpty</a:t>
            </a:r>
            <a:r>
              <a:rPr lang="en-US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8189AF-3994-7343-B55D-8C6442D53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approaches and operations complexity</a:t>
            </a:r>
          </a:p>
        </p:txBody>
      </p:sp>
      <p:sp>
        <p:nvSpPr>
          <p:cNvPr id="6" name="Shape 132">
            <a:extLst>
              <a:ext uri="{FF2B5EF4-FFF2-40B4-BE49-F238E27FC236}">
                <a16:creationId xmlns:a16="http://schemas.microsoft.com/office/drawing/2014/main" id="{1A1BF09A-0F3E-0C44-8687-F13A9D3F775E}"/>
              </a:ext>
            </a:extLst>
          </p:cNvPr>
          <p:cNvSpPr/>
          <p:nvPr/>
        </p:nvSpPr>
        <p:spPr>
          <a:xfrm>
            <a:off x="5141667" y="3114779"/>
            <a:ext cx="1442503" cy="19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2" indent="0">
              <a:lnSpc>
                <a:spcPts val="2200"/>
              </a:lnSpc>
              <a:spcBef>
                <a:spcPts val="800"/>
              </a:spcBef>
              <a:buClr>
                <a:srgbClr val="0083AE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</a:rPr>
              <a:t>O(1)</a:t>
            </a:r>
          </a:p>
          <a:p>
            <a:pPr lvl="2" indent="0">
              <a:lnSpc>
                <a:spcPts val="2200"/>
              </a:lnSpc>
              <a:spcBef>
                <a:spcPts val="800"/>
              </a:spcBef>
              <a:buClr>
                <a:srgbClr val="0083AE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</a:rPr>
              <a:t>O(1)</a:t>
            </a:r>
          </a:p>
          <a:p>
            <a:pPr lvl="2" indent="0">
              <a:lnSpc>
                <a:spcPts val="2200"/>
              </a:lnSpc>
              <a:spcBef>
                <a:spcPts val="800"/>
              </a:spcBef>
              <a:buClr>
                <a:srgbClr val="0083AE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</a:rPr>
              <a:t>O(1)</a:t>
            </a:r>
          </a:p>
          <a:p>
            <a:pPr lvl="2" indent="0">
              <a:lnSpc>
                <a:spcPts val="2200"/>
              </a:lnSpc>
              <a:spcBef>
                <a:spcPts val="800"/>
              </a:spcBef>
              <a:buClr>
                <a:srgbClr val="0083AE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</a:rPr>
              <a:t>O(1)</a:t>
            </a:r>
          </a:p>
          <a:p>
            <a:pPr lvl="2" indent="0">
              <a:lnSpc>
                <a:spcPts val="2200"/>
              </a:lnSpc>
              <a:spcBef>
                <a:spcPts val="800"/>
              </a:spcBef>
              <a:buClr>
                <a:srgbClr val="0083AE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</a:rPr>
              <a:t>O(1)</a:t>
            </a:r>
          </a:p>
        </p:txBody>
      </p:sp>
    </p:spTree>
    <p:extLst>
      <p:ext uri="{BB962C8B-B14F-4D97-AF65-F5344CB8AC3E}">
        <p14:creationId xmlns:p14="http://schemas.microsoft.com/office/powerpoint/2010/main" val="381735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CF2B-141E-4943-8272-7478A0780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ADT</a:t>
            </a:r>
          </a:p>
        </p:txBody>
      </p:sp>
    </p:spTree>
    <p:extLst>
      <p:ext uri="{BB962C8B-B14F-4D97-AF65-F5344CB8AC3E}">
        <p14:creationId xmlns:p14="http://schemas.microsoft.com/office/powerpoint/2010/main" val="49400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806142-5191-5945-92A3-F383872FDA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Why do we need to know about common data structures?</a:t>
            </a:r>
          </a:p>
          <a:p>
            <a:r>
              <a:rPr lang="en-US" dirty="0"/>
              <a:t>Lists</a:t>
            </a:r>
          </a:p>
          <a:p>
            <a:r>
              <a:rPr lang="en-US" dirty="0"/>
              <a:t>Stack</a:t>
            </a:r>
          </a:p>
          <a:p>
            <a:r>
              <a:rPr lang="en-US" dirty="0"/>
              <a:t>Queue(and relatives)</a:t>
            </a:r>
          </a:p>
          <a:p>
            <a:r>
              <a:rPr lang="en-US" dirty="0"/>
              <a:t>Write some code</a:t>
            </a:r>
          </a:p>
          <a:p>
            <a:r>
              <a:rPr lang="en-US" dirty="0"/>
              <a:t>… measuring actual data structure performance</a:t>
            </a:r>
          </a:p>
          <a:p>
            <a:r>
              <a:rPr lang="en-US" dirty="0"/>
              <a:t>3 Breaks: 9:45; 10:45; 11:45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2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9C1896-4C07-314E-97F4-B3AE9AE7970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 linear data structure, where elements are added at its back and removed at its front.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243AF-8BBD-C04F-85DD-59ED25DC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ATD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9DF48-7CD6-B145-8455-6612DF345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885" y="2034788"/>
            <a:ext cx="7181054" cy="46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73B871-F800-DB4F-B8CA-B8FCCF1FCE4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FIFO(first in, first out) data structure</a:t>
            </a:r>
          </a:p>
          <a:p>
            <a:pPr lvl="1"/>
            <a:r>
              <a:rPr lang="en-US" dirty="0"/>
              <a:t>“First out” here may refer to first by criteria other than order of submission.</a:t>
            </a:r>
          </a:p>
          <a:p>
            <a:r>
              <a:rPr lang="en-US" dirty="0"/>
              <a:t>Queue-based processing is maybe the most often used strategy for storing and consecutively processing data:</a:t>
            </a:r>
          </a:p>
          <a:p>
            <a:pPr lvl="1"/>
            <a:r>
              <a:rPr lang="en-US" dirty="0"/>
              <a:t>When assessing students </a:t>
            </a:r>
            <a:r>
              <a:rPr lang="en-US" dirty="0" err="1"/>
              <a:t>homeworks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When scheduling tasks for processing(with or w/o prioritizing).</a:t>
            </a:r>
          </a:p>
          <a:p>
            <a:pPr lvl="1"/>
            <a:r>
              <a:rPr lang="en-US" dirty="0"/>
              <a:t>One of the most often used data structure for various aspects of concurrent programming</a:t>
            </a:r>
          </a:p>
          <a:p>
            <a:pPr lvl="2"/>
            <a:r>
              <a:rPr lang="en-US" dirty="0"/>
              <a:t>Blocking queue</a:t>
            </a:r>
          </a:p>
          <a:p>
            <a:pPr lvl="2"/>
            <a:r>
              <a:rPr lang="en-US" dirty="0"/>
              <a:t>Many efficient algorithms, using queues, are used in concurrent environments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BB9BE-D796-B94D-BE37-9A320FC1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ADT</a:t>
            </a:r>
          </a:p>
        </p:txBody>
      </p:sp>
    </p:spTree>
    <p:extLst>
      <p:ext uri="{BB962C8B-B14F-4D97-AF65-F5344CB8AC3E}">
        <p14:creationId xmlns:p14="http://schemas.microsoft.com/office/powerpoint/2010/main" val="289771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195F19-2691-EA4C-8AC1-8E5A42A2218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Deque</a:t>
            </a:r>
          </a:p>
          <a:p>
            <a:pPr lvl="1"/>
            <a:r>
              <a:rPr lang="en-US" dirty="0"/>
              <a:t>Double-ended queue, where elements can be added or removed at both ends.</a:t>
            </a:r>
          </a:p>
          <a:p>
            <a:r>
              <a:rPr lang="en-US" dirty="0"/>
              <a:t>Priority queue</a:t>
            </a:r>
          </a:p>
          <a:p>
            <a:pPr lvl="1"/>
            <a:r>
              <a:rPr lang="en-US" dirty="0"/>
              <a:t>Elements are additionally assigned priority.</a:t>
            </a:r>
          </a:p>
          <a:p>
            <a:pPr lvl="1"/>
            <a:r>
              <a:rPr lang="en-US" dirty="0"/>
              <a:t>“First out” here refers to the element with the highest priority.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DA26C4-60E2-1B4B-B1D6-2D612748E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variations of queues</a:t>
            </a:r>
          </a:p>
        </p:txBody>
      </p:sp>
    </p:spTree>
    <p:extLst>
      <p:ext uri="{BB962C8B-B14F-4D97-AF65-F5344CB8AC3E}">
        <p14:creationId xmlns:p14="http://schemas.microsoft.com/office/powerpoint/2010/main" val="404897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10598D-2D6D-0245-BE14-AFD80792F5E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Time complexity for queue operations</a:t>
            </a:r>
          </a:p>
          <a:p>
            <a:pPr lvl="1"/>
            <a:r>
              <a:rPr lang="en-US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void/</a:t>
            </a:r>
            <a:r>
              <a:rPr lang="en-US" dirty="0" err="1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boolean</a:t>
            </a:r>
            <a:r>
              <a:rPr lang="en-US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enqueue(E element)</a:t>
            </a:r>
          </a:p>
          <a:p>
            <a:pPr lvl="1"/>
            <a:r>
              <a:rPr lang="en-US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E dequeue()</a:t>
            </a:r>
          </a:p>
          <a:p>
            <a:pPr lvl="1"/>
            <a:r>
              <a:rPr lang="en-US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E peek()</a:t>
            </a:r>
          </a:p>
          <a:p>
            <a:pPr lvl="1"/>
            <a:r>
              <a:rPr lang="en-US" dirty="0" err="1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size()</a:t>
            </a:r>
          </a:p>
          <a:p>
            <a:pPr lvl="1"/>
            <a:r>
              <a:rPr lang="en-US" dirty="0" err="1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boolean</a:t>
            </a:r>
            <a:r>
              <a:rPr lang="en-US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isEmpty</a:t>
            </a:r>
            <a:r>
              <a:rPr lang="en-US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9E5BF2-2FD0-0D42-BA96-1067B7D92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complexity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DDEC62-0A00-C840-AA97-00B3B5090497}"/>
              </a:ext>
            </a:extLst>
          </p:cNvPr>
          <p:cNvSpPr txBox="1"/>
          <p:nvPr/>
        </p:nvSpPr>
        <p:spPr>
          <a:xfrm>
            <a:off x="6333564" y="1869140"/>
            <a:ext cx="3684495" cy="169277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O(1)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O(1)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O(1)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O(1)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O(1)</a:t>
            </a:r>
          </a:p>
        </p:txBody>
      </p:sp>
    </p:spTree>
    <p:extLst>
      <p:ext uri="{BB962C8B-B14F-4D97-AF65-F5344CB8AC3E}">
        <p14:creationId xmlns:p14="http://schemas.microsoft.com/office/powerpoint/2010/main" val="41487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CF2B-141E-4943-8272-7478A0780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78629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344A2A5-012F-4FEE-94BC-6D538EDB0C3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179543718"/>
              </p:ext>
            </p:extLst>
          </p:nvPr>
        </p:nvGraphicFramePr>
        <p:xfrm>
          <a:off x="615950" y="1600200"/>
          <a:ext cx="11173974" cy="22250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3724658">
                  <a:extLst>
                    <a:ext uri="{9D8B030D-6E8A-4147-A177-3AD203B41FA5}">
                      <a16:colId xmlns:a16="http://schemas.microsoft.com/office/drawing/2014/main" val="1243510643"/>
                    </a:ext>
                  </a:extLst>
                </a:gridCol>
                <a:gridCol w="2604941">
                  <a:extLst>
                    <a:ext uri="{9D8B030D-6E8A-4147-A177-3AD203B41FA5}">
                      <a16:colId xmlns:a16="http://schemas.microsoft.com/office/drawing/2014/main" val="3428789765"/>
                    </a:ext>
                  </a:extLst>
                </a:gridCol>
                <a:gridCol w="4844375">
                  <a:extLst>
                    <a:ext uri="{9D8B030D-6E8A-4147-A177-3AD203B41FA5}">
                      <a16:colId xmlns:a16="http://schemas.microsoft.com/office/drawing/2014/main" val="2441955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Dynamic Array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Singly Linked List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615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Traversal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O(N)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O(N)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453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Insertion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O(N)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O(1)</a:t>
                      </a:r>
                      <a:endParaRPr lang="en-GB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05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O(N)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O(1)</a:t>
                      </a:r>
                      <a:endParaRPr lang="en-GB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198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O(1)</a:t>
                      </a:r>
                      <a:endParaRPr lang="en-GB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O(N)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4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O(N)</a:t>
                      </a:r>
                      <a:endParaRPr lang="en-GB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O(N) + bookkeeping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40324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E676C0F-78BB-496D-8C62-5AFDFAE7A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 comparison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614CFA2-156F-45EF-83EB-E3E023AB590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C625835-0DF2-4868-B440-B45729F0A50B}"/>
              </a:ext>
            </a:extLst>
          </p:cNvPr>
          <p:cNvSpPr txBox="1">
            <a:spLocks/>
          </p:cNvSpPr>
          <p:nvPr/>
        </p:nvSpPr>
        <p:spPr>
          <a:xfrm>
            <a:off x="579809" y="4143983"/>
            <a:ext cx="11009496" cy="2028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Let’s do some profiling!</a:t>
            </a:r>
          </a:p>
        </p:txBody>
      </p:sp>
    </p:spTree>
    <p:extLst>
      <p:ext uri="{BB962C8B-B14F-4D97-AF65-F5344CB8AC3E}">
        <p14:creationId xmlns:p14="http://schemas.microsoft.com/office/powerpoint/2010/main" val="385217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2CD43-C8C6-4636-9933-7080027B7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and temporal locality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47D326-002F-4D02-AA27-F69B70FCE4B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Image result for array vs linked list in memory">
            <a:extLst>
              <a:ext uri="{FF2B5EF4-FFF2-40B4-BE49-F238E27FC236}">
                <a16:creationId xmlns:a16="http://schemas.microsoft.com/office/drawing/2014/main" id="{9430A5EF-02B9-4806-806B-0EC3D0CCC41F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366" y="811830"/>
            <a:ext cx="6680269" cy="53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50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AA62DD-E2FA-45EE-93D8-B77A8402A3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5525311"/>
            <a:ext cx="10972800" cy="646890"/>
          </a:xfrm>
        </p:spPr>
        <p:txBody>
          <a:bodyPr/>
          <a:lstStyle/>
          <a:p>
            <a:r>
              <a:rPr lang="en-GB" dirty="0">
                <a:hlinkClick r:id="rId3"/>
              </a:rPr>
              <a:t>http://www.overbyte.com.au/misc/Lesson3/CacheFun.html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061554-0134-47FA-BBE0-AF93691C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E90F46D-CC83-4BBB-8C74-3B15671F757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Image result for memory access comparison gif">
            <a:extLst>
              <a:ext uri="{FF2B5EF4-FFF2-40B4-BE49-F238E27FC236}">
                <a16:creationId xmlns:a16="http://schemas.microsoft.com/office/drawing/2014/main" id="{FB1C4BD4-9C16-4B64-8A19-36FD02DC4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6" y="534892"/>
            <a:ext cx="9856597" cy="458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60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2ADAC0-FD90-4212-899D-314C1737D4D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Benchmarking to the rescue:</a:t>
            </a: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https://baptiste-wicht.com/posts/2012/12/cpp-benchmark-vector-list-deque.html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CDCC64-0CC3-4E42-AE3A-5DB62DFE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faster than List?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D30D952-D977-4A25-A3EB-EA28C9D8287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44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46A1D8-87BC-664F-8EA8-78525B88C34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400" i="1" dirty="0"/>
              <a:t>A data structure is a data organization, management, and storage format that enables efficient access and modification.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9FEF27-8140-8F4A-A5BE-4675A052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structure?</a:t>
            </a:r>
          </a:p>
        </p:txBody>
      </p:sp>
    </p:spTree>
    <p:extLst>
      <p:ext uri="{BB962C8B-B14F-4D97-AF65-F5344CB8AC3E}">
        <p14:creationId xmlns:p14="http://schemas.microsoft.com/office/powerpoint/2010/main" val="253628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0EA284-F260-C948-955E-54CD49BEC48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Some answers that </a:t>
            </a:r>
            <a:r>
              <a:rPr lang="en-US" u="sng" dirty="0"/>
              <a:t>shouldn’t</a:t>
            </a:r>
            <a:r>
              <a:rPr lang="en-US" dirty="0"/>
              <a:t> really satisfy you: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It’s part of the curriculum, so, yeah…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ask you about that stuff on interviews!</a:t>
            </a:r>
          </a:p>
          <a:p>
            <a:pPr marL="914400" lvl="1" indent="-457200"/>
            <a:r>
              <a:rPr lang="en-US" dirty="0"/>
              <a:t>The above is true, but they are consequences of the real answer.</a:t>
            </a:r>
          </a:p>
          <a:p>
            <a:pPr>
              <a:buNone/>
            </a:pPr>
            <a:r>
              <a:rPr lang="en-US" dirty="0"/>
              <a:t>Musing around the real answer: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Algorithms + Data(Structures) = Programs (Niklaus Wirth)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</a:rPr>
              <a:t>Different ways of storing and organizing data have different properties (positives and negatives)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Not all programs do the same thing or run on the same hardware.</a:t>
            </a:r>
            <a:endParaRPr lang="en-US" dirty="0">
              <a:solidFill>
                <a:srgbClr val="424242"/>
              </a:solidFill>
              <a:uFill>
                <a:solidFill>
                  <a:srgbClr val="424242"/>
                </a:solidFill>
              </a:uFill>
            </a:endParaRPr>
          </a:p>
          <a:p>
            <a:pPr>
              <a:buNone/>
            </a:pPr>
            <a:r>
              <a:rPr lang="en-US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</a:rPr>
              <a:t>Disclaimer: 99.9% of the time, you can use an existing one instead of yours (and with better results)</a:t>
            </a:r>
            <a:endParaRPr lang="en-US" b="1" dirty="0"/>
          </a:p>
          <a:p>
            <a:pPr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C03324-DBD2-1C47-BC55-BDE219DDA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why should I care?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5464F-97E8-40F2-AC96-4FE59D51176A}"/>
              </a:ext>
            </a:extLst>
          </p:cNvPr>
          <p:cNvSpPr txBox="1"/>
          <p:nvPr/>
        </p:nvSpPr>
        <p:spPr>
          <a:xfrm>
            <a:off x="1133061" y="2405271"/>
            <a:ext cx="9963112" cy="1769715"/>
          </a:xfrm>
          <a:prstGeom prst="rect">
            <a:avLst/>
          </a:prstGeom>
          <a:ln w="6350000">
            <a:solidFill>
              <a:srgbClr val="000000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1500" b="1" dirty="0">
                <a:solidFill>
                  <a:srgbClr val="FF0000"/>
                </a:solidFill>
                <a:highlight>
                  <a:srgbClr val="000000"/>
                </a:highlight>
              </a:rPr>
              <a:t>PERFORMANCE!</a:t>
            </a:r>
            <a:endParaRPr lang="en-GB" sz="11500" b="1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1214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7EDC50-627A-8A41-8DDD-0FE27CA355A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 linear data structure, where element are identified by indices or keys and the position of each element can be computed using that index.</a:t>
            </a:r>
          </a:p>
          <a:p>
            <a:pPr lvl="1"/>
            <a:r>
              <a:rPr lang="en-US" dirty="0"/>
              <a:t>Often it comes with restrictions like:</a:t>
            </a:r>
          </a:p>
          <a:p>
            <a:pPr lvl="2"/>
            <a:r>
              <a:rPr lang="en-US" dirty="0"/>
              <a:t>Stored elements should be of the same type(or at least of the same size).</a:t>
            </a:r>
          </a:p>
          <a:p>
            <a:pPr lvl="2"/>
            <a:r>
              <a:rPr lang="en-US" dirty="0"/>
              <a:t>Size of the array should be known beforehand.</a:t>
            </a:r>
          </a:p>
          <a:p>
            <a:pPr lvl="1"/>
            <a:r>
              <a:rPr lang="en-US" dirty="0"/>
              <a:t>Manual memory allocation should be carefully managed.</a:t>
            </a:r>
          </a:p>
          <a:p>
            <a:pPr lvl="1"/>
            <a:r>
              <a:rPr lang="en-US" dirty="0"/>
              <a:t>Implementation often rely on resizing the array, when element addition requires it.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697581-118F-724C-A453-D4A1B3D0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array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CA481-F1C5-EB47-B719-D717A4FCB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99" y="3886201"/>
            <a:ext cx="5024212" cy="185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5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45E29B6-D25A-DE43-834C-1FB416C39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51477"/>
              </p:ext>
            </p:extLst>
          </p:nvPr>
        </p:nvGraphicFramePr>
        <p:xfrm>
          <a:off x="247826" y="460728"/>
          <a:ext cx="3771020" cy="3708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377102">
                  <a:extLst>
                    <a:ext uri="{9D8B030D-6E8A-4147-A177-3AD203B41FA5}">
                      <a16:colId xmlns:a16="http://schemas.microsoft.com/office/drawing/2014/main" val="232428369"/>
                    </a:ext>
                  </a:extLst>
                </a:gridCol>
                <a:gridCol w="377102">
                  <a:extLst>
                    <a:ext uri="{9D8B030D-6E8A-4147-A177-3AD203B41FA5}">
                      <a16:colId xmlns:a16="http://schemas.microsoft.com/office/drawing/2014/main" val="468795524"/>
                    </a:ext>
                  </a:extLst>
                </a:gridCol>
                <a:gridCol w="377102">
                  <a:extLst>
                    <a:ext uri="{9D8B030D-6E8A-4147-A177-3AD203B41FA5}">
                      <a16:colId xmlns:a16="http://schemas.microsoft.com/office/drawing/2014/main" val="447229420"/>
                    </a:ext>
                  </a:extLst>
                </a:gridCol>
                <a:gridCol w="377102">
                  <a:extLst>
                    <a:ext uri="{9D8B030D-6E8A-4147-A177-3AD203B41FA5}">
                      <a16:colId xmlns:a16="http://schemas.microsoft.com/office/drawing/2014/main" val="3497224379"/>
                    </a:ext>
                  </a:extLst>
                </a:gridCol>
                <a:gridCol w="377102">
                  <a:extLst>
                    <a:ext uri="{9D8B030D-6E8A-4147-A177-3AD203B41FA5}">
                      <a16:colId xmlns:a16="http://schemas.microsoft.com/office/drawing/2014/main" val="2579610087"/>
                    </a:ext>
                  </a:extLst>
                </a:gridCol>
                <a:gridCol w="377102">
                  <a:extLst>
                    <a:ext uri="{9D8B030D-6E8A-4147-A177-3AD203B41FA5}">
                      <a16:colId xmlns:a16="http://schemas.microsoft.com/office/drawing/2014/main" val="2941325807"/>
                    </a:ext>
                  </a:extLst>
                </a:gridCol>
                <a:gridCol w="377102">
                  <a:extLst>
                    <a:ext uri="{9D8B030D-6E8A-4147-A177-3AD203B41FA5}">
                      <a16:colId xmlns:a16="http://schemas.microsoft.com/office/drawing/2014/main" val="928733674"/>
                    </a:ext>
                  </a:extLst>
                </a:gridCol>
                <a:gridCol w="377102">
                  <a:extLst>
                    <a:ext uri="{9D8B030D-6E8A-4147-A177-3AD203B41FA5}">
                      <a16:colId xmlns:a16="http://schemas.microsoft.com/office/drawing/2014/main" val="3433350721"/>
                    </a:ext>
                  </a:extLst>
                </a:gridCol>
                <a:gridCol w="377102">
                  <a:extLst>
                    <a:ext uri="{9D8B030D-6E8A-4147-A177-3AD203B41FA5}">
                      <a16:colId xmlns:a16="http://schemas.microsoft.com/office/drawing/2014/main" val="4199996892"/>
                    </a:ext>
                  </a:extLst>
                </a:gridCol>
                <a:gridCol w="377102">
                  <a:extLst>
                    <a:ext uri="{9D8B030D-6E8A-4147-A177-3AD203B41FA5}">
                      <a16:colId xmlns:a16="http://schemas.microsoft.com/office/drawing/2014/main" val="2791434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45984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6E84B20-064F-CB47-9CEA-BD3C68E19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385879"/>
              </p:ext>
            </p:extLst>
          </p:nvPr>
        </p:nvGraphicFramePr>
        <p:xfrm>
          <a:off x="247826" y="2108905"/>
          <a:ext cx="7564080" cy="3708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378204">
                  <a:extLst>
                    <a:ext uri="{9D8B030D-6E8A-4147-A177-3AD203B41FA5}">
                      <a16:colId xmlns:a16="http://schemas.microsoft.com/office/drawing/2014/main" val="242526079"/>
                    </a:ext>
                  </a:extLst>
                </a:gridCol>
                <a:gridCol w="378204">
                  <a:extLst>
                    <a:ext uri="{9D8B030D-6E8A-4147-A177-3AD203B41FA5}">
                      <a16:colId xmlns:a16="http://schemas.microsoft.com/office/drawing/2014/main" val="3419509295"/>
                    </a:ext>
                  </a:extLst>
                </a:gridCol>
                <a:gridCol w="378204">
                  <a:extLst>
                    <a:ext uri="{9D8B030D-6E8A-4147-A177-3AD203B41FA5}">
                      <a16:colId xmlns:a16="http://schemas.microsoft.com/office/drawing/2014/main" val="3076106365"/>
                    </a:ext>
                  </a:extLst>
                </a:gridCol>
                <a:gridCol w="378204">
                  <a:extLst>
                    <a:ext uri="{9D8B030D-6E8A-4147-A177-3AD203B41FA5}">
                      <a16:colId xmlns:a16="http://schemas.microsoft.com/office/drawing/2014/main" val="401400402"/>
                    </a:ext>
                  </a:extLst>
                </a:gridCol>
                <a:gridCol w="378204">
                  <a:extLst>
                    <a:ext uri="{9D8B030D-6E8A-4147-A177-3AD203B41FA5}">
                      <a16:colId xmlns:a16="http://schemas.microsoft.com/office/drawing/2014/main" val="2767018640"/>
                    </a:ext>
                  </a:extLst>
                </a:gridCol>
                <a:gridCol w="378204">
                  <a:extLst>
                    <a:ext uri="{9D8B030D-6E8A-4147-A177-3AD203B41FA5}">
                      <a16:colId xmlns:a16="http://schemas.microsoft.com/office/drawing/2014/main" val="675251808"/>
                    </a:ext>
                  </a:extLst>
                </a:gridCol>
                <a:gridCol w="378204">
                  <a:extLst>
                    <a:ext uri="{9D8B030D-6E8A-4147-A177-3AD203B41FA5}">
                      <a16:colId xmlns:a16="http://schemas.microsoft.com/office/drawing/2014/main" val="2134647120"/>
                    </a:ext>
                  </a:extLst>
                </a:gridCol>
                <a:gridCol w="378204">
                  <a:extLst>
                    <a:ext uri="{9D8B030D-6E8A-4147-A177-3AD203B41FA5}">
                      <a16:colId xmlns:a16="http://schemas.microsoft.com/office/drawing/2014/main" val="2356175608"/>
                    </a:ext>
                  </a:extLst>
                </a:gridCol>
                <a:gridCol w="378204">
                  <a:extLst>
                    <a:ext uri="{9D8B030D-6E8A-4147-A177-3AD203B41FA5}">
                      <a16:colId xmlns:a16="http://schemas.microsoft.com/office/drawing/2014/main" val="2854599828"/>
                    </a:ext>
                  </a:extLst>
                </a:gridCol>
                <a:gridCol w="378204">
                  <a:extLst>
                    <a:ext uri="{9D8B030D-6E8A-4147-A177-3AD203B41FA5}">
                      <a16:colId xmlns:a16="http://schemas.microsoft.com/office/drawing/2014/main" val="678391636"/>
                    </a:ext>
                  </a:extLst>
                </a:gridCol>
                <a:gridCol w="378204">
                  <a:extLst>
                    <a:ext uri="{9D8B030D-6E8A-4147-A177-3AD203B41FA5}">
                      <a16:colId xmlns:a16="http://schemas.microsoft.com/office/drawing/2014/main" val="140614182"/>
                    </a:ext>
                  </a:extLst>
                </a:gridCol>
                <a:gridCol w="378204">
                  <a:extLst>
                    <a:ext uri="{9D8B030D-6E8A-4147-A177-3AD203B41FA5}">
                      <a16:colId xmlns:a16="http://schemas.microsoft.com/office/drawing/2014/main" val="1605812647"/>
                    </a:ext>
                  </a:extLst>
                </a:gridCol>
                <a:gridCol w="378204">
                  <a:extLst>
                    <a:ext uri="{9D8B030D-6E8A-4147-A177-3AD203B41FA5}">
                      <a16:colId xmlns:a16="http://schemas.microsoft.com/office/drawing/2014/main" val="1879332430"/>
                    </a:ext>
                  </a:extLst>
                </a:gridCol>
                <a:gridCol w="378204">
                  <a:extLst>
                    <a:ext uri="{9D8B030D-6E8A-4147-A177-3AD203B41FA5}">
                      <a16:colId xmlns:a16="http://schemas.microsoft.com/office/drawing/2014/main" val="4240449263"/>
                    </a:ext>
                  </a:extLst>
                </a:gridCol>
                <a:gridCol w="378204">
                  <a:extLst>
                    <a:ext uri="{9D8B030D-6E8A-4147-A177-3AD203B41FA5}">
                      <a16:colId xmlns:a16="http://schemas.microsoft.com/office/drawing/2014/main" val="2610345686"/>
                    </a:ext>
                  </a:extLst>
                </a:gridCol>
                <a:gridCol w="378204">
                  <a:extLst>
                    <a:ext uri="{9D8B030D-6E8A-4147-A177-3AD203B41FA5}">
                      <a16:colId xmlns:a16="http://schemas.microsoft.com/office/drawing/2014/main" val="2286263511"/>
                    </a:ext>
                  </a:extLst>
                </a:gridCol>
                <a:gridCol w="378204">
                  <a:extLst>
                    <a:ext uri="{9D8B030D-6E8A-4147-A177-3AD203B41FA5}">
                      <a16:colId xmlns:a16="http://schemas.microsoft.com/office/drawing/2014/main" val="3146118039"/>
                    </a:ext>
                  </a:extLst>
                </a:gridCol>
                <a:gridCol w="378204">
                  <a:extLst>
                    <a:ext uri="{9D8B030D-6E8A-4147-A177-3AD203B41FA5}">
                      <a16:colId xmlns:a16="http://schemas.microsoft.com/office/drawing/2014/main" val="1497934412"/>
                    </a:ext>
                  </a:extLst>
                </a:gridCol>
                <a:gridCol w="378204">
                  <a:extLst>
                    <a:ext uri="{9D8B030D-6E8A-4147-A177-3AD203B41FA5}">
                      <a16:colId xmlns:a16="http://schemas.microsoft.com/office/drawing/2014/main" val="4053180315"/>
                    </a:ext>
                  </a:extLst>
                </a:gridCol>
                <a:gridCol w="378204">
                  <a:extLst>
                    <a:ext uri="{9D8B030D-6E8A-4147-A177-3AD203B41FA5}">
                      <a16:colId xmlns:a16="http://schemas.microsoft.com/office/drawing/2014/main" val="2360987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61992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25B9291-E23F-1841-92C2-A7D53C4AE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468697"/>
              </p:ext>
            </p:extLst>
          </p:nvPr>
        </p:nvGraphicFramePr>
        <p:xfrm>
          <a:off x="213534" y="2910840"/>
          <a:ext cx="16263840" cy="496007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406596">
                  <a:extLst>
                    <a:ext uri="{9D8B030D-6E8A-4147-A177-3AD203B41FA5}">
                      <a16:colId xmlns:a16="http://schemas.microsoft.com/office/drawing/2014/main" val="132534308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3791720064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1322972855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3298554427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270888954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2109596208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939881491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3019242540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638133796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3174219072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2696378046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3999914623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3994253937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2441938794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2370081863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3045978498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3489623400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3873852454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761377186"/>
                    </a:ext>
                  </a:extLst>
                </a:gridCol>
                <a:gridCol w="416472">
                  <a:extLst>
                    <a:ext uri="{9D8B030D-6E8A-4147-A177-3AD203B41FA5}">
                      <a16:colId xmlns:a16="http://schemas.microsoft.com/office/drawing/2014/main" val="811163100"/>
                    </a:ext>
                  </a:extLst>
                </a:gridCol>
                <a:gridCol w="396720">
                  <a:extLst>
                    <a:ext uri="{9D8B030D-6E8A-4147-A177-3AD203B41FA5}">
                      <a16:colId xmlns:a16="http://schemas.microsoft.com/office/drawing/2014/main" val="852225234"/>
                    </a:ext>
                  </a:extLst>
                </a:gridCol>
                <a:gridCol w="563400">
                  <a:extLst>
                    <a:ext uri="{9D8B030D-6E8A-4147-A177-3AD203B41FA5}">
                      <a16:colId xmlns:a16="http://schemas.microsoft.com/office/drawing/2014/main" val="2808698746"/>
                    </a:ext>
                  </a:extLst>
                </a:gridCol>
                <a:gridCol w="308610">
                  <a:extLst>
                    <a:ext uri="{9D8B030D-6E8A-4147-A177-3AD203B41FA5}">
                      <a16:colId xmlns:a16="http://schemas.microsoft.com/office/drawing/2014/main" val="2034192982"/>
                    </a:ext>
                  </a:extLst>
                </a:gridCol>
                <a:gridCol w="347778">
                  <a:extLst>
                    <a:ext uri="{9D8B030D-6E8A-4147-A177-3AD203B41FA5}">
                      <a16:colId xmlns:a16="http://schemas.microsoft.com/office/drawing/2014/main" val="4255920314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2286959298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2663855783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1557020739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4126920376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1093312623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1162706895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885547165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1629665096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3175066750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3797785829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3894222561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910727557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827515435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1131456785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3476455174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3530662058"/>
                    </a:ext>
                  </a:extLst>
                </a:gridCol>
              </a:tblGrid>
              <a:tr h="49600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2955400"/>
                  </a:ext>
                </a:extLst>
              </a:tr>
            </a:tbl>
          </a:graphicData>
        </a:graphic>
      </p:graphicFrame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895B3FAE-D224-1849-B584-FC836300C63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8846" y="4323643"/>
            <a:ext cx="11330459" cy="1848557"/>
          </a:xfrm>
        </p:spPr>
        <p:txBody>
          <a:bodyPr/>
          <a:lstStyle/>
          <a:p>
            <a:r>
              <a:rPr lang="en-US" dirty="0"/>
              <a:t>So, what is the complexity of element addition?</a:t>
            </a:r>
          </a:p>
          <a:p>
            <a:endParaRPr lang="en-US" dirty="0"/>
          </a:p>
          <a:p>
            <a:r>
              <a:rPr lang="en-US" dirty="0"/>
              <a:t>Amortized?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79F9BA-99EF-AC49-BA05-64E72057775A}"/>
              </a:ext>
            </a:extLst>
          </p:cNvPr>
          <p:cNvSpPr txBox="1"/>
          <p:nvPr/>
        </p:nvSpPr>
        <p:spPr>
          <a:xfrm>
            <a:off x="213534" y="495018"/>
            <a:ext cx="4151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C14BC-475A-6945-8B2B-6B016B6639C8}"/>
              </a:ext>
            </a:extLst>
          </p:cNvPr>
          <p:cNvSpPr txBox="1"/>
          <p:nvPr/>
        </p:nvSpPr>
        <p:spPr>
          <a:xfrm>
            <a:off x="582932" y="495018"/>
            <a:ext cx="4151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DB28C5-9F09-4C44-AF7F-EC9F7EC7AAB7}"/>
              </a:ext>
            </a:extLst>
          </p:cNvPr>
          <p:cNvSpPr txBox="1"/>
          <p:nvPr/>
        </p:nvSpPr>
        <p:spPr>
          <a:xfrm>
            <a:off x="963756" y="495018"/>
            <a:ext cx="4151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81348E-806E-AF48-972E-4BD10873EF94}"/>
              </a:ext>
            </a:extLst>
          </p:cNvPr>
          <p:cNvSpPr txBox="1"/>
          <p:nvPr/>
        </p:nvSpPr>
        <p:spPr>
          <a:xfrm>
            <a:off x="1352376" y="483588"/>
            <a:ext cx="4151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CD9428-2E36-214F-B1C9-1E34DA1A114C}"/>
              </a:ext>
            </a:extLst>
          </p:cNvPr>
          <p:cNvSpPr txBox="1"/>
          <p:nvPr/>
        </p:nvSpPr>
        <p:spPr>
          <a:xfrm>
            <a:off x="1706706" y="483588"/>
            <a:ext cx="4151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F3AC6-946B-AF4B-8927-BAB7DFDC5EA7}"/>
              </a:ext>
            </a:extLst>
          </p:cNvPr>
          <p:cNvSpPr txBox="1"/>
          <p:nvPr/>
        </p:nvSpPr>
        <p:spPr>
          <a:xfrm>
            <a:off x="2083896" y="495018"/>
            <a:ext cx="4151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ADA0DC-80F7-424F-800C-59D4FBC75E88}"/>
              </a:ext>
            </a:extLst>
          </p:cNvPr>
          <p:cNvSpPr txBox="1"/>
          <p:nvPr/>
        </p:nvSpPr>
        <p:spPr>
          <a:xfrm>
            <a:off x="2461086" y="483588"/>
            <a:ext cx="4151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01DB24-97B5-1C48-877B-331E450FE6BE}"/>
              </a:ext>
            </a:extLst>
          </p:cNvPr>
          <p:cNvSpPr txBox="1"/>
          <p:nvPr/>
        </p:nvSpPr>
        <p:spPr>
          <a:xfrm>
            <a:off x="2849706" y="483588"/>
            <a:ext cx="4151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B985F-1439-1E4A-9A85-27430B93F120}"/>
              </a:ext>
            </a:extLst>
          </p:cNvPr>
          <p:cNvSpPr txBox="1"/>
          <p:nvPr/>
        </p:nvSpPr>
        <p:spPr>
          <a:xfrm>
            <a:off x="3226896" y="483588"/>
            <a:ext cx="4151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A976BE-9A8D-4747-B174-0FBC95DBEB8F}"/>
              </a:ext>
            </a:extLst>
          </p:cNvPr>
          <p:cNvSpPr txBox="1"/>
          <p:nvPr/>
        </p:nvSpPr>
        <p:spPr>
          <a:xfrm>
            <a:off x="3592656" y="483588"/>
            <a:ext cx="4151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768C8D-E33A-5143-8A0C-07B906296FD7}"/>
              </a:ext>
            </a:extLst>
          </p:cNvPr>
          <p:cNvSpPr txBox="1"/>
          <p:nvPr/>
        </p:nvSpPr>
        <p:spPr>
          <a:xfrm>
            <a:off x="3999980" y="2122747"/>
            <a:ext cx="4151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11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AEC6BC-CEA6-BF48-8B8B-3B17A2217AF7}"/>
              </a:ext>
            </a:extLst>
          </p:cNvPr>
          <p:cNvSpPr txBox="1"/>
          <p:nvPr/>
        </p:nvSpPr>
        <p:spPr>
          <a:xfrm>
            <a:off x="189800" y="2120335"/>
            <a:ext cx="4151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4712C8-BE37-B240-97AC-8499F8B5030D}"/>
              </a:ext>
            </a:extLst>
          </p:cNvPr>
          <p:cNvSpPr txBox="1"/>
          <p:nvPr/>
        </p:nvSpPr>
        <p:spPr>
          <a:xfrm>
            <a:off x="559198" y="2120335"/>
            <a:ext cx="4151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F241EB-A17C-6F40-9D1D-55A886368271}"/>
              </a:ext>
            </a:extLst>
          </p:cNvPr>
          <p:cNvSpPr txBox="1"/>
          <p:nvPr/>
        </p:nvSpPr>
        <p:spPr>
          <a:xfrm>
            <a:off x="940022" y="2120335"/>
            <a:ext cx="4151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A61BDC-586D-284C-ABF7-37EEBC177226}"/>
              </a:ext>
            </a:extLst>
          </p:cNvPr>
          <p:cNvSpPr txBox="1"/>
          <p:nvPr/>
        </p:nvSpPr>
        <p:spPr>
          <a:xfrm>
            <a:off x="1328642" y="2108905"/>
            <a:ext cx="4151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B95E80-F01E-6D48-A3E5-CF1D3529B1AA}"/>
              </a:ext>
            </a:extLst>
          </p:cNvPr>
          <p:cNvSpPr txBox="1"/>
          <p:nvPr/>
        </p:nvSpPr>
        <p:spPr>
          <a:xfrm>
            <a:off x="1682972" y="2108905"/>
            <a:ext cx="4151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A903C0-F318-434E-AB4D-0624DCF2A5F3}"/>
              </a:ext>
            </a:extLst>
          </p:cNvPr>
          <p:cNvSpPr txBox="1"/>
          <p:nvPr/>
        </p:nvSpPr>
        <p:spPr>
          <a:xfrm>
            <a:off x="2060162" y="2120335"/>
            <a:ext cx="4151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2304A8-212D-5D4C-AFB6-D15E780D6927}"/>
              </a:ext>
            </a:extLst>
          </p:cNvPr>
          <p:cNvSpPr txBox="1"/>
          <p:nvPr/>
        </p:nvSpPr>
        <p:spPr>
          <a:xfrm>
            <a:off x="2437352" y="2108905"/>
            <a:ext cx="4151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C1C0CA-7F2C-BF45-9ACD-1E9F4877F85C}"/>
              </a:ext>
            </a:extLst>
          </p:cNvPr>
          <p:cNvSpPr txBox="1"/>
          <p:nvPr/>
        </p:nvSpPr>
        <p:spPr>
          <a:xfrm>
            <a:off x="2825972" y="2108905"/>
            <a:ext cx="4151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F4B0DDF-B51B-374F-AC76-65CEF74A9450}"/>
              </a:ext>
            </a:extLst>
          </p:cNvPr>
          <p:cNvSpPr txBox="1"/>
          <p:nvPr/>
        </p:nvSpPr>
        <p:spPr>
          <a:xfrm>
            <a:off x="3203162" y="2108905"/>
            <a:ext cx="4151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69CC94-D0F1-3148-9F0E-678ADE240752}"/>
              </a:ext>
            </a:extLst>
          </p:cNvPr>
          <p:cNvSpPr txBox="1"/>
          <p:nvPr/>
        </p:nvSpPr>
        <p:spPr>
          <a:xfrm>
            <a:off x="3568922" y="2108905"/>
            <a:ext cx="4151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9518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82038B-BA14-2A4B-AB9B-1E5BC673133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Time complexity of array operations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Memory complexity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56105F-1F07-4043-BE48-4A6BB00B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complexity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55F460-B2C1-1446-B6D6-5650359B0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655902"/>
              </p:ext>
            </p:extLst>
          </p:nvPr>
        </p:nvGraphicFramePr>
        <p:xfrm>
          <a:off x="579809" y="2052461"/>
          <a:ext cx="11160635" cy="2118360"/>
        </p:xfrm>
        <a:graphic>
          <a:graphicData uri="http://schemas.openxmlformats.org/drawingml/2006/table">
            <a:tbl>
              <a:tblPr bandRow="1">
                <a:tableStyleId>{EB9631B5-78F2-41C9-869B-9F39066F8104}</a:tableStyleId>
              </a:tblPr>
              <a:tblGrid>
                <a:gridCol w="11160635">
                  <a:extLst>
                    <a:ext uri="{9D8B030D-6E8A-4147-A177-3AD203B41FA5}">
                      <a16:colId xmlns:a16="http://schemas.microsoft.com/office/drawing/2014/main" val="39261930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 </a:t>
                      </a:r>
                      <a:r>
                        <a:rPr lang="en-US" sz="1800" dirty="0" err="1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ArrayList</a:t>
                      </a:r>
                      <a:r>
                        <a:rPr lang="en-US" sz="1800" dirty="0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&lt;E&gt;()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925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 get(</a:t>
                      </a:r>
                      <a:r>
                        <a:rPr lang="en-US" sz="1800" dirty="0" err="1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  <a:r>
                        <a:rPr lang="en-US" sz="1800" dirty="0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index), void set(</a:t>
                      </a:r>
                      <a:r>
                        <a:rPr lang="en-US" sz="1800" dirty="0" err="1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  <a:r>
                        <a:rPr lang="en-US" sz="1800" dirty="0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index, E element)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24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add(E element)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622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 remove(</a:t>
                      </a:r>
                      <a:r>
                        <a:rPr lang="en-US" sz="1800" dirty="0" err="1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  <a:r>
                        <a:rPr lang="en-US" sz="1800" dirty="0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index)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406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  <a:r>
                        <a:rPr lang="en-US" sz="1800" dirty="0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findIndex</a:t>
                      </a:r>
                      <a:r>
                        <a:rPr lang="en-US" sz="1800" dirty="0">
                          <a:solidFill>
                            <a:srgbClr val="424242"/>
                          </a:solidFill>
                          <a:uFill>
                            <a:solidFill>
                              <a:srgbClr val="424242"/>
                            </a:solidFill>
                          </a:u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(E element)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57998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799AF6-9F29-BC48-9F58-8028B15D4826}"/>
              </a:ext>
            </a:extLst>
          </p:cNvPr>
          <p:cNvSpPr txBox="1"/>
          <p:nvPr/>
        </p:nvSpPr>
        <p:spPr>
          <a:xfrm>
            <a:off x="7390802" y="2111021"/>
            <a:ext cx="4425212" cy="53860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O(1) </a:t>
            </a:r>
            <a:r>
              <a:rPr lang="en-US" sz="1400" dirty="0">
                <a:solidFill>
                  <a:schemeClr val="tx2"/>
                </a:solidFill>
              </a:rPr>
              <a:t>(allocating memory, but no elements added)</a:t>
            </a:r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95305-2999-6C4C-8AC2-175AB6EDDCC9}"/>
              </a:ext>
            </a:extLst>
          </p:cNvPr>
          <p:cNvSpPr txBox="1"/>
          <p:nvPr/>
        </p:nvSpPr>
        <p:spPr>
          <a:xfrm>
            <a:off x="7390802" y="2500827"/>
            <a:ext cx="4181518" cy="53860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O(1) </a:t>
            </a:r>
            <a:r>
              <a:rPr lang="en-US" sz="1400" dirty="0">
                <a:solidFill>
                  <a:schemeClr val="tx2"/>
                </a:solidFill>
              </a:rPr>
              <a:t>(random access after all)</a:t>
            </a:r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6AA861-4E85-C140-942D-9C2D30F1E825}"/>
              </a:ext>
            </a:extLst>
          </p:cNvPr>
          <p:cNvSpPr txBox="1"/>
          <p:nvPr/>
        </p:nvSpPr>
        <p:spPr>
          <a:xfrm>
            <a:off x="7390802" y="3130058"/>
            <a:ext cx="4181518" cy="53860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O(1) </a:t>
            </a:r>
            <a:r>
              <a:rPr lang="en-US" sz="1400" dirty="0">
                <a:solidFill>
                  <a:schemeClr val="tx2"/>
                </a:solidFill>
              </a:rPr>
              <a:t>(amortized)</a:t>
            </a:r>
            <a:endParaRPr lang="en-US" sz="11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0BA4FC-734F-F945-8D44-1E07C1AA451E}"/>
              </a:ext>
            </a:extLst>
          </p:cNvPr>
          <p:cNvSpPr txBox="1"/>
          <p:nvPr/>
        </p:nvSpPr>
        <p:spPr>
          <a:xfrm>
            <a:off x="7399295" y="3507603"/>
            <a:ext cx="4181518" cy="53860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O(n)</a:t>
            </a:r>
            <a:endParaRPr lang="en-US" sz="14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1DCA3-2492-1A4E-94F7-D0CF8319C6BA}"/>
              </a:ext>
            </a:extLst>
          </p:cNvPr>
          <p:cNvSpPr txBox="1"/>
          <p:nvPr/>
        </p:nvSpPr>
        <p:spPr>
          <a:xfrm>
            <a:off x="7390802" y="3875514"/>
            <a:ext cx="4181518" cy="53860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O(n)</a:t>
            </a:r>
            <a:endParaRPr lang="en-US" sz="14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BA4B20-98DE-7D41-B1E7-6DC97D5F6DF6}"/>
              </a:ext>
            </a:extLst>
          </p:cNvPr>
          <p:cNvSpPr txBox="1"/>
          <p:nvPr/>
        </p:nvSpPr>
        <p:spPr>
          <a:xfrm>
            <a:off x="7407787" y="4595050"/>
            <a:ext cx="4181518" cy="53860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O(n)</a:t>
            </a:r>
            <a:endParaRPr lang="en-US" sz="14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2541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6DCA01-1DB3-3941-9801-6D7583FDE81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 structure that orders its elements sequentially.</a:t>
            </a:r>
          </a:p>
          <a:p>
            <a:r>
              <a:rPr lang="en-US" dirty="0"/>
              <a:t>The elements are not stored in sequential memory.</a:t>
            </a:r>
          </a:p>
          <a:p>
            <a:r>
              <a:rPr lang="en-US" dirty="0"/>
              <a:t>Each element has a pointer to the next element in the list.</a:t>
            </a:r>
          </a:p>
          <a:p>
            <a:r>
              <a:rPr lang="en-US" dirty="0"/>
              <a:t>No random access.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03F8A6-5417-C646-A002-E98B2335B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CCF50-1DA8-2443-A571-FE95D6F1B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4097161"/>
            <a:ext cx="8686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0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BFE607-3E99-254F-BD35-1E88D7236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10415E-A483-8549-BDF9-041A269516B9}"/>
              </a:ext>
            </a:extLst>
          </p:cNvPr>
          <p:cNvSpPr/>
          <p:nvPr/>
        </p:nvSpPr>
        <p:spPr>
          <a:xfrm>
            <a:off x="3899647" y="2364135"/>
            <a:ext cx="3608627" cy="1914575"/>
          </a:xfrm>
          <a:prstGeom prst="roundRect">
            <a:avLst/>
          </a:prstGeom>
          <a:solidFill>
            <a:srgbClr val="DCEBF9"/>
          </a:solidFill>
          <a:ln w="28575">
            <a:solidFill>
              <a:srgbClr val="56A1E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78FB18-487B-6749-B744-5C846A5BEBF7}"/>
              </a:ext>
            </a:extLst>
          </p:cNvPr>
          <p:cNvCxnSpPr/>
          <p:nvPr/>
        </p:nvCxnSpPr>
        <p:spPr bwMode="gray">
          <a:xfrm>
            <a:off x="6242331" y="2364135"/>
            <a:ext cx="0" cy="1914575"/>
          </a:xfrm>
          <a:prstGeom prst="line">
            <a:avLst/>
          </a:prstGeom>
          <a:ln w="25400">
            <a:solidFill>
              <a:srgbClr val="56A1E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7408C2-3990-2F48-923F-72B11E0D34E7}"/>
              </a:ext>
            </a:extLst>
          </p:cNvPr>
          <p:cNvSpPr txBox="1"/>
          <p:nvPr/>
        </p:nvSpPr>
        <p:spPr>
          <a:xfrm>
            <a:off x="4625789" y="3038743"/>
            <a:ext cx="1990162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Data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C51A67F-D7B3-A041-87F2-B0B10AC4C3F0}"/>
              </a:ext>
            </a:extLst>
          </p:cNvPr>
          <p:cNvSpPr/>
          <p:nvPr/>
        </p:nvSpPr>
        <p:spPr>
          <a:xfrm>
            <a:off x="6668289" y="3117919"/>
            <a:ext cx="376520" cy="39564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FE657BE-65A6-844D-989A-FB43375CD77B}"/>
              </a:ext>
            </a:extLst>
          </p:cNvPr>
          <p:cNvSpPr/>
          <p:nvPr/>
        </p:nvSpPr>
        <p:spPr>
          <a:xfrm>
            <a:off x="6989591" y="3180979"/>
            <a:ext cx="1410985" cy="276999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BB7D36-B1FA-A143-A9EE-05BBB10E9B45}"/>
              </a:ext>
            </a:extLst>
          </p:cNvPr>
          <p:cNvCxnSpPr/>
          <p:nvPr/>
        </p:nvCxnSpPr>
        <p:spPr bwMode="gray">
          <a:xfrm>
            <a:off x="3429000" y="1613647"/>
            <a:ext cx="1196789" cy="1425096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54B729C-6113-F34E-B82D-E98DE2AD6195}"/>
              </a:ext>
            </a:extLst>
          </p:cNvPr>
          <p:cNvCxnSpPr>
            <a:cxnSpLocks/>
          </p:cNvCxnSpPr>
          <p:nvPr/>
        </p:nvCxnSpPr>
        <p:spPr bwMode="gray">
          <a:xfrm flipH="1">
            <a:off x="7007111" y="1547287"/>
            <a:ext cx="1375944" cy="1491456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5CEEBA-6B11-3C4B-A474-58ABA0C2A822}"/>
              </a:ext>
            </a:extLst>
          </p:cNvPr>
          <p:cNvSpPr txBox="1"/>
          <p:nvPr/>
        </p:nvSpPr>
        <p:spPr>
          <a:xfrm>
            <a:off x="2514600" y="1059649"/>
            <a:ext cx="2770094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tx2"/>
                </a:solidFill>
              </a:rPr>
              <a:t>Some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35798F-CAFF-0747-9744-464345C3F6C6}"/>
              </a:ext>
            </a:extLst>
          </p:cNvPr>
          <p:cNvSpPr txBox="1"/>
          <p:nvPr/>
        </p:nvSpPr>
        <p:spPr>
          <a:xfrm>
            <a:off x="6668289" y="1030129"/>
            <a:ext cx="360862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tx2"/>
                </a:solidFill>
              </a:rPr>
              <a:t>Pointer to next node</a:t>
            </a:r>
          </a:p>
        </p:txBody>
      </p: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4B8408-5A23-4B48-92DD-97C1E3CF7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849" y="4278710"/>
            <a:ext cx="3876976" cy="20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VMware Corporate Template Light" id="{49DFC348-DB82-AA4B-BE5A-C7DA91CC06F1}" vid="{D7131FCB-7E0F-F74F-9866-7A9E7D81D606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0</TotalTime>
  <Words>1165</Words>
  <Application>Microsoft Office PowerPoint</Application>
  <PresentationFormat>Custom</PresentationFormat>
  <Paragraphs>267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Camphor Std</vt:lpstr>
      <vt:lpstr>Courier New</vt:lpstr>
      <vt:lpstr>Metropolis</vt:lpstr>
      <vt:lpstr>Metropolis Light</vt:lpstr>
      <vt:lpstr>Open Sans</vt:lpstr>
      <vt:lpstr>Verdana</vt:lpstr>
      <vt:lpstr>VMware_white_16x9</vt:lpstr>
      <vt:lpstr>Data Structures List, Stack, Queue</vt:lpstr>
      <vt:lpstr>PowerPoint Presentation</vt:lpstr>
      <vt:lpstr>What is a data structure?</vt:lpstr>
      <vt:lpstr>And why should I care?</vt:lpstr>
      <vt:lpstr>Dynamic array</vt:lpstr>
      <vt:lpstr>PowerPoint Presentation</vt:lpstr>
      <vt:lpstr>Operations complexity</vt:lpstr>
      <vt:lpstr>Linked List</vt:lpstr>
      <vt:lpstr>Node</vt:lpstr>
      <vt:lpstr>Add element</vt:lpstr>
      <vt:lpstr>Insert element</vt:lpstr>
      <vt:lpstr>Delete element</vt:lpstr>
      <vt:lpstr>Operations complexity</vt:lpstr>
      <vt:lpstr>Implement LinkedList</vt:lpstr>
      <vt:lpstr>Stack ADT</vt:lpstr>
      <vt:lpstr>Stack ADT</vt:lpstr>
      <vt:lpstr>Stack ADT</vt:lpstr>
      <vt:lpstr>Implementation approaches and operations complexity</vt:lpstr>
      <vt:lpstr>Queue ADT</vt:lpstr>
      <vt:lpstr>Queue ATD</vt:lpstr>
      <vt:lpstr>Queue ADT</vt:lpstr>
      <vt:lpstr>Different variations of queues</vt:lpstr>
      <vt:lpstr>Operations complexity</vt:lpstr>
      <vt:lpstr>Recap</vt:lpstr>
      <vt:lpstr>Time Complexity comparison</vt:lpstr>
      <vt:lpstr>Spatial and temporal locality</vt:lpstr>
      <vt:lpstr>PowerPoint Presentation</vt:lpstr>
      <vt:lpstr>Array faster than List?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2019-02-11T16:01:21Z</dcterms:created>
  <dcterms:modified xsi:type="dcterms:W3CDTF">2020-03-16T06:50:44Z</dcterms:modified>
</cp:coreProperties>
</file>